
<file path=[Content_Types].xml><?xml version="1.0" encoding="utf-8"?>
<Types xmlns="http://schemas.openxmlformats.org/package/2006/content-types">
  <Default Extension="bin" ContentType="application/vnd.ms-office.activeX"/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notesSlides/notesSlide6.xml" ContentType="application/vnd.openxmlformats-officedocument.presentationml.notesSlide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notesSlides/notesSlide7.xml" ContentType="application/vnd.openxmlformats-officedocument.presentationml.notesSlide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notesSlides/notesSlide8.xml" ContentType="application/vnd.openxmlformats-officedocument.presentationml.notesSlide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activeX/activeX43.xml" ContentType="application/vnd.ms-office.activeX+xml"/>
  <Override PartName="/ppt/notesSlides/notesSlide9.xml" ContentType="application/vnd.openxmlformats-officedocument.presentationml.notesSlide+xml"/>
  <Override PartName="/ppt/activeX/activeX44.xml" ContentType="application/vnd.ms-office.activeX+xml"/>
  <Override PartName="/ppt/activeX/activeX45.xml" ContentType="application/vnd.ms-office.activeX+xml"/>
  <Override PartName="/ppt/activeX/activeX46.xml" ContentType="application/vnd.ms-office.activeX+xml"/>
  <Override PartName="/ppt/activeX/activeX47.xml" ContentType="application/vnd.ms-office.activeX+xml"/>
  <Override PartName="/ppt/activeX/activeX48.xml" ContentType="application/vnd.ms-office.activeX+xml"/>
  <Override PartName="/ppt/activeX/activeX49.xml" ContentType="application/vnd.ms-office.activeX+xml"/>
  <Override PartName="/ppt/activeX/activeX50.xml" ContentType="application/vnd.ms-office.activeX+xml"/>
  <Override PartName="/ppt/activeX/activeX51.xml" ContentType="application/vnd.ms-office.activeX+xml"/>
  <Override PartName="/ppt/activeX/activeX52.xml" ContentType="application/vnd.ms-office.activeX+xml"/>
  <Override PartName="/ppt/activeX/activeX53.xml" ContentType="application/vnd.ms-office.activeX+xml"/>
  <Override PartName="/ppt/activeX/activeX54.xml" ContentType="application/vnd.ms-office.activeX+xml"/>
  <Override PartName="/ppt/notesSlides/notesSlide10.xml" ContentType="application/vnd.openxmlformats-officedocument.presentationml.notesSlide+xml"/>
  <Override PartName="/ppt/activeX/activeX55.xml" ContentType="application/vnd.ms-office.activeX+xml"/>
  <Override PartName="/ppt/activeX/activeX56.xml" ContentType="application/vnd.ms-office.activeX+xml"/>
  <Override PartName="/ppt/activeX/activeX57.xml" ContentType="application/vnd.ms-office.activeX+xml"/>
  <Override PartName="/ppt/activeX/activeX58.xml" ContentType="application/vnd.ms-office.activeX+xml"/>
  <Override PartName="/ppt/activeX/activeX59.xml" ContentType="application/vnd.ms-office.activeX+xml"/>
  <Override PartName="/ppt/activeX/activeX60.xml" ContentType="application/vnd.ms-office.activeX+xml"/>
  <Override PartName="/ppt/activeX/activeX61.xml" ContentType="application/vnd.ms-office.activeX+xml"/>
  <Override PartName="/ppt/activeX/activeX62.xml" ContentType="application/vnd.ms-office.activeX+xml"/>
  <Override PartName="/ppt/activeX/activeX63.xml" ContentType="application/vnd.ms-office.activeX+xml"/>
  <Override PartName="/ppt/activeX/activeX64.xml" ContentType="application/vnd.ms-office.activeX+xml"/>
  <Override PartName="/ppt/activeX/activeX65.xml" ContentType="application/vnd.ms-office.activeX+xml"/>
  <Override PartName="/ppt/notesSlides/notesSlide11.xml" ContentType="application/vnd.openxmlformats-officedocument.presentationml.notesSlide+xml"/>
  <Override PartName="/ppt/activeX/activeX66.xml" ContentType="application/vnd.ms-office.activeX+xml"/>
  <Override PartName="/ppt/activeX/activeX67.xml" ContentType="application/vnd.ms-office.activeX+xml"/>
  <Override PartName="/ppt/activeX/activeX68.xml" ContentType="application/vnd.ms-office.activeX+xml"/>
  <Override PartName="/ppt/activeX/activeX69.xml" ContentType="application/vnd.ms-office.activeX+xml"/>
  <Override PartName="/ppt/activeX/activeX70.xml" ContentType="application/vnd.ms-office.activeX+xml"/>
  <Override PartName="/ppt/activeX/activeX71.xml" ContentType="application/vnd.ms-office.activeX+xml"/>
  <Override PartName="/ppt/activeX/activeX72.xml" ContentType="application/vnd.ms-office.activeX+xml"/>
  <Override PartName="/ppt/activeX/activeX73.xml" ContentType="application/vnd.ms-office.activeX+xml"/>
  <Override PartName="/ppt/activeX/activeX74.xml" ContentType="application/vnd.ms-office.activeX+xml"/>
  <Override PartName="/ppt/activeX/activeX75.xml" ContentType="application/vnd.ms-office.activeX+xml"/>
  <Override PartName="/ppt/activeX/activeX76.xml" ContentType="application/vnd.ms-office.activeX+xml"/>
  <Override PartName="/ppt/notesSlides/notesSlide12.xml" ContentType="application/vnd.openxmlformats-officedocument.presentationml.notesSlide+xml"/>
  <Override PartName="/ppt/activeX/activeX77.xml" ContentType="application/vnd.ms-office.activeX+xml"/>
  <Override PartName="/ppt/activeX/activeX78.xml" ContentType="application/vnd.ms-office.activeX+xml"/>
  <Override PartName="/ppt/activeX/activeX79.xml" ContentType="application/vnd.ms-office.activeX+xml"/>
  <Override PartName="/ppt/activeX/activeX80.xml" ContentType="application/vnd.ms-office.activeX+xml"/>
  <Override PartName="/ppt/activeX/activeX81.xml" ContentType="application/vnd.ms-office.activeX+xml"/>
  <Override PartName="/ppt/activeX/activeX82.xml" ContentType="application/vnd.ms-office.activeX+xml"/>
  <Override PartName="/ppt/activeX/activeX83.xml" ContentType="application/vnd.ms-office.activeX+xml"/>
  <Override PartName="/ppt/activeX/activeX84.xml" ContentType="application/vnd.ms-office.activeX+xml"/>
  <Override PartName="/ppt/activeX/activeX85.xml" ContentType="application/vnd.ms-office.activeX+xml"/>
  <Override PartName="/ppt/activeX/activeX86.xml" ContentType="application/vnd.ms-office.activeX+xml"/>
  <Override PartName="/ppt/activeX/activeX87.xml" ContentType="application/vnd.ms-office.activeX+xml"/>
  <Override PartName="/ppt/notesSlides/notesSlide13.xml" ContentType="application/vnd.openxmlformats-officedocument.presentationml.notesSlide+xml"/>
  <Override PartName="/ppt/activeX/activeX88.xml" ContentType="application/vnd.ms-office.activeX+xml"/>
  <Override PartName="/ppt/activeX/activeX89.xml" ContentType="application/vnd.ms-office.activeX+xml"/>
  <Override PartName="/ppt/activeX/activeX90.xml" ContentType="application/vnd.ms-office.activeX+xml"/>
  <Override PartName="/ppt/activeX/activeX91.xml" ContentType="application/vnd.ms-office.activeX+xml"/>
  <Override PartName="/ppt/activeX/activeX92.xml" ContentType="application/vnd.ms-office.activeX+xml"/>
  <Override PartName="/ppt/activeX/activeX93.xml" ContentType="application/vnd.ms-office.activeX+xml"/>
  <Override PartName="/ppt/activeX/activeX94.xml" ContentType="application/vnd.ms-office.activeX+xml"/>
  <Override PartName="/ppt/activeX/activeX95.xml" ContentType="application/vnd.ms-office.activeX+xml"/>
  <Override PartName="/ppt/activeX/activeX96.xml" ContentType="application/vnd.ms-office.activeX+xml"/>
  <Override PartName="/ppt/activeX/activeX97.xml" ContentType="application/vnd.ms-office.activeX+xml"/>
  <Override PartName="/ppt/activeX/activeX98.xml" ContentType="application/vnd.ms-office.activeX+xml"/>
  <Override PartName="/ppt/notesSlides/notesSlide14.xml" ContentType="application/vnd.openxmlformats-officedocument.presentationml.notesSlide+xml"/>
  <Override PartName="/ppt/activeX/activeX99.xml" ContentType="application/vnd.ms-office.activeX+xml"/>
  <Override PartName="/ppt/activeX/activeX100.xml" ContentType="application/vnd.ms-office.activeX+xml"/>
  <Override PartName="/ppt/activeX/activeX101.xml" ContentType="application/vnd.ms-office.activeX+xml"/>
  <Override PartName="/ppt/activeX/activeX102.xml" ContentType="application/vnd.ms-office.activeX+xml"/>
  <Override PartName="/ppt/activeX/activeX103.xml" ContentType="application/vnd.ms-office.activeX+xml"/>
  <Override PartName="/ppt/activeX/activeX104.xml" ContentType="application/vnd.ms-office.activeX+xml"/>
  <Override PartName="/ppt/activeX/activeX105.xml" ContentType="application/vnd.ms-office.activeX+xml"/>
  <Override PartName="/ppt/activeX/activeX106.xml" ContentType="application/vnd.ms-office.activeX+xml"/>
  <Override PartName="/ppt/activeX/activeX107.xml" ContentType="application/vnd.ms-office.activeX+xml"/>
  <Override PartName="/ppt/activeX/activeX108.xml" ContentType="application/vnd.ms-office.activeX+xml"/>
  <Override PartName="/ppt/activeX/activeX109.xml" ContentType="application/vnd.ms-office.activeX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embedTrueTypeFonts="1" saveSubsetFonts="1" autoCompressPictures="0">
  <p:sldMasterIdLst>
    <p:sldMasterId id="2147483673" r:id="rId4"/>
    <p:sldMasterId id="2147483674" r:id="rId5"/>
  </p:sldMasterIdLst>
  <p:notesMasterIdLst>
    <p:notesMasterId r:id="rId23"/>
  </p:notesMasterIdLst>
  <p:sldIdLst>
    <p:sldId id="256" r:id="rId6"/>
    <p:sldId id="262" r:id="rId7"/>
    <p:sldId id="264" r:id="rId8"/>
    <p:sldId id="283" r:id="rId9"/>
    <p:sldId id="261" r:id="rId10"/>
    <p:sldId id="285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60" r:id="rId21"/>
    <p:sldId id="282" r:id="rId22"/>
  </p:sldIdLst>
  <p:sldSz cx="9144000" cy="5143500" type="screen16x9"/>
  <p:notesSz cx="6858000" cy="9144000"/>
  <p:embeddedFontLst>
    <p:embeddedFont>
      <p:font typeface="IBM Plex Serif" panose="02060503050406000203" pitchFamily="18" charset="0"/>
      <p:regular r:id="rId24"/>
      <p:bold r:id="rId25"/>
      <p:italic r:id="rId26"/>
      <p:boldItalic r:id="rId27"/>
    </p:embeddedFont>
    <p:embeddedFont>
      <p:font typeface="Poppins" panose="00000500000000000000" pitchFamily="50" charset="0"/>
      <p:regular r:id="rId28"/>
      <p:bold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Standardabschnitt" id="{4D45A2F0-943A-4FEB-88AB-48F3980A556C}">
          <p14:sldIdLst>
            <p14:sldId id="256"/>
            <p14:sldId id="262"/>
            <p14:sldId id="264"/>
            <p14:sldId id="283"/>
            <p14:sldId id="261"/>
            <p14:sldId id="285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60"/>
            <p14:sldId id="28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  <p15:guide id="3" orient="horz" pos="11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155261-2117-4BA9-9A1E-0DDA75B6FC59}" v="624" dt="2025-02-12T16:43:21.2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763" autoAdjust="0"/>
  </p:normalViewPr>
  <p:slideViewPr>
    <p:cSldViewPr snapToGrid="0">
      <p:cViewPr>
        <p:scale>
          <a:sx n="150" d="100"/>
          <a:sy n="150" d="100"/>
        </p:scale>
        <p:origin x="1116" y="1064"/>
      </p:cViewPr>
      <p:guideLst>
        <p:guide orient="horz" pos="1620"/>
        <p:guide pos="2880"/>
        <p:guide orient="horz" pos="112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font" Target="fonts/font4.fntdata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_rels/activeX51.xml.rels><?xml version="1.0" encoding="UTF-8" standalone="yes"?>
<Relationships xmlns="http://schemas.openxmlformats.org/package/2006/relationships"><Relationship Id="rId1" Type="http://schemas.microsoft.com/office/2006/relationships/activeXControlBinary" Target="activeX51.bin"/></Relationships>
</file>

<file path=ppt/activeX/_rels/activeX52.xml.rels><?xml version="1.0" encoding="UTF-8" standalone="yes"?>
<Relationships xmlns="http://schemas.openxmlformats.org/package/2006/relationships"><Relationship Id="rId1" Type="http://schemas.microsoft.com/office/2006/relationships/activeXControlBinary" Target="activeX52.bin"/></Relationships>
</file>

<file path=ppt/activeX/_rels/activeX53.xml.rels><?xml version="1.0" encoding="UTF-8" standalone="yes"?>
<Relationships xmlns="http://schemas.openxmlformats.org/package/2006/relationships"><Relationship Id="rId1" Type="http://schemas.microsoft.com/office/2006/relationships/activeXControlBinary" Target="activeX53.bin"/></Relationships>
</file>

<file path=ppt/activeX/_rels/activeX54.xml.rels><?xml version="1.0" encoding="UTF-8" standalone="yes"?>
<Relationships xmlns="http://schemas.openxmlformats.org/package/2006/relationships"><Relationship Id="rId1" Type="http://schemas.microsoft.com/office/2006/relationships/activeXControlBinary" Target="activeX54.bin"/></Relationships>
</file>

<file path=ppt/activeX/_rels/activeX55.xml.rels><?xml version="1.0" encoding="UTF-8" standalone="yes"?>
<Relationships xmlns="http://schemas.openxmlformats.org/package/2006/relationships"><Relationship Id="rId1" Type="http://schemas.microsoft.com/office/2006/relationships/activeXControlBinary" Target="activeX55.bin"/></Relationships>
</file>

<file path=ppt/activeX/_rels/activeX56.xml.rels><?xml version="1.0" encoding="UTF-8" standalone="yes"?>
<Relationships xmlns="http://schemas.openxmlformats.org/package/2006/relationships"><Relationship Id="rId1" Type="http://schemas.microsoft.com/office/2006/relationships/activeXControlBinary" Target="activeX56.bin"/></Relationships>
</file>

<file path=ppt/activeX/_rels/activeX57.xml.rels><?xml version="1.0" encoding="UTF-8" standalone="yes"?>
<Relationships xmlns="http://schemas.openxmlformats.org/package/2006/relationships"><Relationship Id="rId1" Type="http://schemas.microsoft.com/office/2006/relationships/activeXControlBinary" Target="activeX57.bin"/></Relationships>
</file>

<file path=ppt/activeX/_rels/activeX58.xml.rels><?xml version="1.0" encoding="UTF-8" standalone="yes"?>
<Relationships xmlns="http://schemas.openxmlformats.org/package/2006/relationships"><Relationship Id="rId1" Type="http://schemas.microsoft.com/office/2006/relationships/activeXControlBinary" Target="activeX58.bin"/></Relationships>
</file>

<file path=ppt/activeX/_rels/activeX59.xml.rels><?xml version="1.0" encoding="UTF-8" standalone="yes"?>
<Relationships xmlns="http://schemas.openxmlformats.org/package/2006/relationships"><Relationship Id="rId1" Type="http://schemas.microsoft.com/office/2006/relationships/activeXControlBinary" Target="activeX59.bin"/></Relationships>
</file>

<file path=ppt/activeX/_rels/activeX60.xml.rels><?xml version="1.0" encoding="UTF-8" standalone="yes"?>
<Relationships xmlns="http://schemas.openxmlformats.org/package/2006/relationships"><Relationship Id="rId1" Type="http://schemas.microsoft.com/office/2006/relationships/activeXControlBinary" Target="activeX60.bin"/></Relationships>
</file>

<file path=ppt/activeX/_rels/activeX61.xml.rels><?xml version="1.0" encoding="UTF-8" standalone="yes"?>
<Relationships xmlns="http://schemas.openxmlformats.org/package/2006/relationships"><Relationship Id="rId1" Type="http://schemas.microsoft.com/office/2006/relationships/activeXControlBinary" Target="activeX61.bin"/></Relationships>
</file>

<file path=ppt/activeX/_rels/activeX62.xml.rels><?xml version="1.0" encoding="UTF-8" standalone="yes"?>
<Relationships xmlns="http://schemas.openxmlformats.org/package/2006/relationships"><Relationship Id="rId1" Type="http://schemas.microsoft.com/office/2006/relationships/activeXControlBinary" Target="activeX62.bin"/></Relationships>
</file>

<file path=ppt/activeX/_rels/activeX63.xml.rels><?xml version="1.0" encoding="UTF-8" standalone="yes"?>
<Relationships xmlns="http://schemas.openxmlformats.org/package/2006/relationships"><Relationship Id="rId1" Type="http://schemas.microsoft.com/office/2006/relationships/activeXControlBinary" Target="activeX63.bin"/></Relationships>
</file>

<file path=ppt/activeX/_rels/activeX64.xml.rels><?xml version="1.0" encoding="UTF-8" standalone="yes"?>
<Relationships xmlns="http://schemas.openxmlformats.org/package/2006/relationships"><Relationship Id="rId1" Type="http://schemas.microsoft.com/office/2006/relationships/activeXControlBinary" Target="activeX64.bin"/></Relationships>
</file>

<file path=ppt/activeX/_rels/activeX65.xml.rels><?xml version="1.0" encoding="UTF-8" standalone="yes"?>
<Relationships xmlns="http://schemas.openxmlformats.org/package/2006/relationships"><Relationship Id="rId1" Type="http://schemas.microsoft.com/office/2006/relationships/activeXControlBinary" Target="activeX65.bin"/></Relationships>
</file>

<file path=ppt/activeX/_rels/activeX66.xml.rels><?xml version="1.0" encoding="UTF-8" standalone="yes"?>
<Relationships xmlns="http://schemas.openxmlformats.org/package/2006/relationships"><Relationship Id="rId1" Type="http://schemas.microsoft.com/office/2006/relationships/activeXControlBinary" Target="activeX66.bin"/></Relationships>
</file>

<file path=ppt/activeX/_rels/activeX67.xml.rels><?xml version="1.0" encoding="UTF-8" standalone="yes"?>
<Relationships xmlns="http://schemas.openxmlformats.org/package/2006/relationships"><Relationship Id="rId1" Type="http://schemas.microsoft.com/office/2006/relationships/activeXControlBinary" Target="activeX67.bin"/></Relationships>
</file>

<file path=ppt/activeX/_rels/activeX68.xml.rels><?xml version="1.0" encoding="UTF-8" standalone="yes"?>
<Relationships xmlns="http://schemas.openxmlformats.org/package/2006/relationships"><Relationship Id="rId1" Type="http://schemas.microsoft.com/office/2006/relationships/activeXControlBinary" Target="activeX68.bin"/></Relationships>
</file>

<file path=ppt/activeX/_rels/activeX69.xml.rels><?xml version="1.0" encoding="UTF-8" standalone="yes"?>
<Relationships xmlns="http://schemas.openxmlformats.org/package/2006/relationships"><Relationship Id="rId1" Type="http://schemas.microsoft.com/office/2006/relationships/activeXControlBinary" Target="activeX69.bin"/></Relationships>
</file>

<file path=ppt/activeX/_rels/activeX70.xml.rels><?xml version="1.0" encoding="UTF-8" standalone="yes"?>
<Relationships xmlns="http://schemas.openxmlformats.org/package/2006/relationships"><Relationship Id="rId1" Type="http://schemas.microsoft.com/office/2006/relationships/activeXControlBinary" Target="activeX70.bin"/></Relationships>
</file>

<file path=ppt/activeX/_rels/activeX71.xml.rels><?xml version="1.0" encoding="UTF-8" standalone="yes"?>
<Relationships xmlns="http://schemas.openxmlformats.org/package/2006/relationships"><Relationship Id="rId1" Type="http://schemas.microsoft.com/office/2006/relationships/activeXControlBinary" Target="activeX71.bin"/></Relationships>
</file>

<file path=ppt/activeX/_rels/activeX72.xml.rels><?xml version="1.0" encoding="UTF-8" standalone="yes"?>
<Relationships xmlns="http://schemas.openxmlformats.org/package/2006/relationships"><Relationship Id="rId1" Type="http://schemas.microsoft.com/office/2006/relationships/activeXControlBinary" Target="activeX72.bin"/></Relationships>
</file>

<file path=ppt/activeX/_rels/activeX73.xml.rels><?xml version="1.0" encoding="UTF-8" standalone="yes"?>
<Relationships xmlns="http://schemas.openxmlformats.org/package/2006/relationships"><Relationship Id="rId1" Type="http://schemas.microsoft.com/office/2006/relationships/activeXControlBinary" Target="activeX73.bin"/></Relationships>
</file>

<file path=ppt/activeX/_rels/activeX74.xml.rels><?xml version="1.0" encoding="UTF-8" standalone="yes"?>
<Relationships xmlns="http://schemas.openxmlformats.org/package/2006/relationships"><Relationship Id="rId1" Type="http://schemas.microsoft.com/office/2006/relationships/activeXControlBinary" Target="activeX74.bin"/></Relationships>
</file>

<file path=ppt/activeX/_rels/activeX75.xml.rels><?xml version="1.0" encoding="UTF-8" standalone="yes"?>
<Relationships xmlns="http://schemas.openxmlformats.org/package/2006/relationships"><Relationship Id="rId1" Type="http://schemas.microsoft.com/office/2006/relationships/activeXControlBinary" Target="activeX75.bin"/></Relationships>
</file>

<file path=ppt/activeX/_rels/activeX76.xml.rels><?xml version="1.0" encoding="UTF-8" standalone="yes"?>
<Relationships xmlns="http://schemas.openxmlformats.org/package/2006/relationships"><Relationship Id="rId1" Type="http://schemas.microsoft.com/office/2006/relationships/activeXControlBinary" Target="activeX76.bin"/></Relationships>
</file>

<file path=ppt/activeX/_rels/activeX77.xml.rels><?xml version="1.0" encoding="UTF-8" standalone="yes"?>
<Relationships xmlns="http://schemas.openxmlformats.org/package/2006/relationships"><Relationship Id="rId1" Type="http://schemas.microsoft.com/office/2006/relationships/activeXControlBinary" Target="activeX77.bin"/></Relationships>
</file>

<file path=ppt/activeX/_rels/activeX78.xml.rels><?xml version="1.0" encoding="UTF-8" standalone="yes"?>
<Relationships xmlns="http://schemas.openxmlformats.org/package/2006/relationships"><Relationship Id="rId1" Type="http://schemas.microsoft.com/office/2006/relationships/activeXControlBinary" Target="activeX78.bin"/></Relationships>
</file>

<file path=ppt/activeX/_rels/activeX79.xml.rels><?xml version="1.0" encoding="UTF-8" standalone="yes"?>
<Relationships xmlns="http://schemas.openxmlformats.org/package/2006/relationships"><Relationship Id="rId1" Type="http://schemas.microsoft.com/office/2006/relationships/activeXControlBinary" Target="activeX79.bin"/></Relationships>
</file>

<file path=ppt/activeX/_rels/activeX80.xml.rels><?xml version="1.0" encoding="UTF-8" standalone="yes"?>
<Relationships xmlns="http://schemas.openxmlformats.org/package/2006/relationships"><Relationship Id="rId1" Type="http://schemas.microsoft.com/office/2006/relationships/activeXControlBinary" Target="activeX80.bin"/></Relationships>
</file>

<file path=ppt/activeX/_rels/activeX81.xml.rels><?xml version="1.0" encoding="UTF-8" standalone="yes"?>
<Relationships xmlns="http://schemas.openxmlformats.org/package/2006/relationships"><Relationship Id="rId1" Type="http://schemas.microsoft.com/office/2006/relationships/activeXControlBinary" Target="activeX81.bin"/></Relationships>
</file>

<file path=ppt/activeX/_rels/activeX82.xml.rels><?xml version="1.0" encoding="UTF-8" standalone="yes"?>
<Relationships xmlns="http://schemas.openxmlformats.org/package/2006/relationships"><Relationship Id="rId1" Type="http://schemas.microsoft.com/office/2006/relationships/activeXControlBinary" Target="activeX82.bin"/></Relationships>
</file>

<file path=ppt/activeX/_rels/activeX83.xml.rels><?xml version="1.0" encoding="UTF-8" standalone="yes"?>
<Relationships xmlns="http://schemas.openxmlformats.org/package/2006/relationships"><Relationship Id="rId1" Type="http://schemas.microsoft.com/office/2006/relationships/activeXControlBinary" Target="activeX83.bin"/></Relationships>
</file>

<file path=ppt/activeX/_rels/activeX84.xml.rels><?xml version="1.0" encoding="UTF-8" standalone="yes"?>
<Relationships xmlns="http://schemas.openxmlformats.org/package/2006/relationships"><Relationship Id="rId1" Type="http://schemas.microsoft.com/office/2006/relationships/activeXControlBinary" Target="activeX84.bin"/></Relationships>
</file>

<file path=ppt/activeX/_rels/activeX85.xml.rels><?xml version="1.0" encoding="UTF-8" standalone="yes"?>
<Relationships xmlns="http://schemas.openxmlformats.org/package/2006/relationships"><Relationship Id="rId1" Type="http://schemas.microsoft.com/office/2006/relationships/activeXControlBinary" Target="activeX85.bin"/></Relationships>
</file>

<file path=ppt/activeX/_rels/activeX86.xml.rels><?xml version="1.0" encoding="UTF-8" standalone="yes"?>
<Relationships xmlns="http://schemas.openxmlformats.org/package/2006/relationships"><Relationship Id="rId1" Type="http://schemas.microsoft.com/office/2006/relationships/activeXControlBinary" Target="activeX86.bin"/></Relationships>
</file>

<file path=ppt/activeX/_rels/activeX87.xml.rels><?xml version="1.0" encoding="UTF-8" standalone="yes"?>
<Relationships xmlns="http://schemas.openxmlformats.org/package/2006/relationships"><Relationship Id="rId1" Type="http://schemas.microsoft.com/office/2006/relationships/activeXControlBinary" Target="activeX87.bin"/></Relationships>
</file>

<file path=ppt/activeX/_rels/activeX88.xml.rels><?xml version="1.0" encoding="UTF-8" standalone="yes"?>
<Relationships xmlns="http://schemas.openxmlformats.org/package/2006/relationships"><Relationship Id="rId1" Type="http://schemas.microsoft.com/office/2006/relationships/activeXControlBinary" Target="activeX88.bin"/></Relationships>
</file>

<file path=ppt/activeX/_rels/activeX89.xml.rels><?xml version="1.0" encoding="UTF-8" standalone="yes"?>
<Relationships xmlns="http://schemas.openxmlformats.org/package/2006/relationships"><Relationship Id="rId1" Type="http://schemas.microsoft.com/office/2006/relationships/activeXControlBinary" Target="activeX89.bin"/></Relationships>
</file>

<file path=ppt/activeX/_rels/activeX90.xml.rels><?xml version="1.0" encoding="UTF-8" standalone="yes"?>
<Relationships xmlns="http://schemas.openxmlformats.org/package/2006/relationships"><Relationship Id="rId1" Type="http://schemas.microsoft.com/office/2006/relationships/activeXControlBinary" Target="activeX90.bin"/></Relationships>
</file>

<file path=ppt/activeX/_rels/activeX91.xml.rels><?xml version="1.0" encoding="UTF-8" standalone="yes"?>
<Relationships xmlns="http://schemas.openxmlformats.org/package/2006/relationships"><Relationship Id="rId1" Type="http://schemas.microsoft.com/office/2006/relationships/activeXControlBinary" Target="activeX91.bin"/></Relationships>
</file>

<file path=ppt/activeX/_rels/activeX92.xml.rels><?xml version="1.0" encoding="UTF-8" standalone="yes"?>
<Relationships xmlns="http://schemas.openxmlformats.org/package/2006/relationships"><Relationship Id="rId1" Type="http://schemas.microsoft.com/office/2006/relationships/activeXControlBinary" Target="activeX92.bin"/></Relationships>
</file>

<file path=ppt/activeX/_rels/activeX93.xml.rels><?xml version="1.0" encoding="UTF-8" standalone="yes"?>
<Relationships xmlns="http://schemas.openxmlformats.org/package/2006/relationships"><Relationship Id="rId1" Type="http://schemas.microsoft.com/office/2006/relationships/activeXControlBinary" Target="activeX93.bin"/></Relationships>
</file>

<file path=ppt/activeX/_rels/activeX94.xml.rels><?xml version="1.0" encoding="UTF-8" standalone="yes"?>
<Relationships xmlns="http://schemas.openxmlformats.org/package/2006/relationships"><Relationship Id="rId1" Type="http://schemas.microsoft.com/office/2006/relationships/activeXControlBinary" Target="activeX94.bin"/></Relationships>
</file>

<file path=ppt/activeX/_rels/activeX95.xml.rels><?xml version="1.0" encoding="UTF-8" standalone="yes"?>
<Relationships xmlns="http://schemas.openxmlformats.org/package/2006/relationships"><Relationship Id="rId1" Type="http://schemas.microsoft.com/office/2006/relationships/activeXControlBinary" Target="activeX95.bin"/></Relationships>
</file>

<file path=ppt/activeX/_rels/activeX96.xml.rels><?xml version="1.0" encoding="UTF-8" standalone="yes"?>
<Relationships xmlns="http://schemas.openxmlformats.org/package/2006/relationships"><Relationship Id="rId1" Type="http://schemas.microsoft.com/office/2006/relationships/activeXControlBinary" Target="activeX96.bin"/></Relationships>
</file>

<file path=ppt/activeX/_rels/activeX97.xml.rels><?xml version="1.0" encoding="UTF-8" standalone="yes"?>
<Relationships xmlns="http://schemas.openxmlformats.org/package/2006/relationships"><Relationship Id="rId1" Type="http://schemas.microsoft.com/office/2006/relationships/activeXControlBinary" Target="activeX97.bin"/></Relationships>
</file>

<file path=ppt/activeX/_rels/activeX98.xml.rels><?xml version="1.0" encoding="UTF-8" standalone="yes"?>
<Relationships xmlns="http://schemas.openxmlformats.org/package/2006/relationships"><Relationship Id="rId1" Type="http://schemas.microsoft.com/office/2006/relationships/activeXControlBinary" Target="activeX98.bin"/></Relationships>
</file>

<file path=ppt/activeX/_rels/activeX99.xml.rels><?xml version="1.0" encoding="UTF-8" standalone="yes"?>
<Relationships xmlns="http://schemas.openxmlformats.org/package/2006/relationships"><Relationship Id="rId1" Type="http://schemas.microsoft.com/office/2006/relationships/activeXControlBinary" Target="activeX99.bin"/></Relationships>
</file>

<file path=ppt/activeX/_rels/activeX100.xml.rels><?xml version="1.0" encoding="UTF-8" standalone="yes"?>
<Relationships xmlns="http://schemas.openxmlformats.org/package/2006/relationships"><Relationship Id="rId1" Type="http://schemas.microsoft.com/office/2006/relationships/activeXControlBinary" Target="activeX100.bin"/></Relationships>
</file>

<file path=ppt/activeX/_rels/activeX101.xml.rels><?xml version="1.0" encoding="UTF-8" standalone="yes"?>
<Relationships xmlns="http://schemas.openxmlformats.org/package/2006/relationships"><Relationship Id="rId1" Type="http://schemas.microsoft.com/office/2006/relationships/activeXControlBinary" Target="activeX101.bin"/></Relationships>
</file>

<file path=ppt/activeX/_rels/activeX102.xml.rels><?xml version="1.0" encoding="UTF-8" standalone="yes"?>
<Relationships xmlns="http://schemas.openxmlformats.org/package/2006/relationships"><Relationship Id="rId1" Type="http://schemas.microsoft.com/office/2006/relationships/activeXControlBinary" Target="activeX102.bin"/></Relationships>
</file>

<file path=ppt/activeX/_rels/activeX103.xml.rels><?xml version="1.0" encoding="UTF-8" standalone="yes"?>
<Relationships xmlns="http://schemas.openxmlformats.org/package/2006/relationships"><Relationship Id="rId1" Type="http://schemas.microsoft.com/office/2006/relationships/activeXControlBinary" Target="activeX103.bin"/></Relationships>
</file>

<file path=ppt/activeX/_rels/activeX104.xml.rels><?xml version="1.0" encoding="UTF-8" standalone="yes"?>
<Relationships xmlns="http://schemas.openxmlformats.org/package/2006/relationships"><Relationship Id="rId1" Type="http://schemas.microsoft.com/office/2006/relationships/activeXControlBinary" Target="activeX104.bin"/></Relationships>
</file>

<file path=ppt/activeX/_rels/activeX105.xml.rels><?xml version="1.0" encoding="UTF-8" standalone="yes"?>
<Relationships xmlns="http://schemas.openxmlformats.org/package/2006/relationships"><Relationship Id="rId1" Type="http://schemas.microsoft.com/office/2006/relationships/activeXControlBinary" Target="activeX105.bin"/></Relationships>
</file>

<file path=ppt/activeX/_rels/activeX106.xml.rels><?xml version="1.0" encoding="UTF-8" standalone="yes"?>
<Relationships xmlns="http://schemas.openxmlformats.org/package/2006/relationships"><Relationship Id="rId1" Type="http://schemas.microsoft.com/office/2006/relationships/activeXControlBinary" Target="activeX106.bin"/></Relationships>
</file>

<file path=ppt/activeX/_rels/activeX107.xml.rels><?xml version="1.0" encoding="UTF-8" standalone="yes"?>
<Relationships xmlns="http://schemas.openxmlformats.org/package/2006/relationships"><Relationship Id="rId1" Type="http://schemas.microsoft.com/office/2006/relationships/activeXControlBinary" Target="activeX107.bin"/></Relationships>
</file>

<file path=ppt/activeX/_rels/activeX108.xml.rels><?xml version="1.0" encoding="UTF-8" standalone="yes"?>
<Relationships xmlns="http://schemas.openxmlformats.org/package/2006/relationships"><Relationship Id="rId1" Type="http://schemas.microsoft.com/office/2006/relationships/activeXControlBinary" Target="activeX108.bin"/></Relationships>
</file>

<file path=ppt/activeX/_rels/activeX109.xml.rels><?xml version="1.0" encoding="UTF-8" standalone="yes"?>
<Relationships xmlns="http://schemas.openxmlformats.org/package/2006/relationships"><Relationship Id="rId1" Type="http://schemas.microsoft.com/office/2006/relationships/activeXControlBinary" Target="activeX109.bin"/></Relationships>
</file>

<file path=ppt/activeX/activeX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f8cf82a760_2_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g2f8cf82a760_2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2f8cf82a760_2_1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21" name="Google Shape;221;g2f8cf82a760_2_1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2f8cf82a760_2_2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74" name="Google Shape;274;g2f8cf82a760_2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>
          <a:extLst>
            <a:ext uri="{FF2B5EF4-FFF2-40B4-BE49-F238E27FC236}">
              <a16:creationId xmlns:a16="http://schemas.microsoft.com/office/drawing/2014/main" id="{C48D1AE9-D688-16E7-6499-956C769E6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2f8cf82a760_2_215:notes">
            <a:extLst>
              <a:ext uri="{FF2B5EF4-FFF2-40B4-BE49-F238E27FC236}">
                <a16:creationId xmlns:a16="http://schemas.microsoft.com/office/drawing/2014/main" id="{F5946387-385A-5781-778C-E12CAC450F8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g2f8cf82a760_2_215:notes">
            <a:extLst>
              <a:ext uri="{FF2B5EF4-FFF2-40B4-BE49-F238E27FC236}">
                <a16:creationId xmlns:a16="http://schemas.microsoft.com/office/drawing/2014/main" id="{AE69A073-FDA4-8F30-1E1F-4E283472190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30705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f8cf82a760_2_1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g2f8cf82a760_2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>
          <a:extLst>
            <a:ext uri="{FF2B5EF4-FFF2-40B4-BE49-F238E27FC236}">
              <a16:creationId xmlns:a16="http://schemas.microsoft.com/office/drawing/2014/main" id="{F2695338-B22B-BC6C-9097-57CF950150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f8cf82a760_2_141:notes">
            <a:extLst>
              <a:ext uri="{FF2B5EF4-FFF2-40B4-BE49-F238E27FC236}">
                <a16:creationId xmlns:a16="http://schemas.microsoft.com/office/drawing/2014/main" id="{AE74E185-0574-8464-D89A-C2528CF032B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7" name="Google Shape;197;g2f8cf82a760_2_141:notes">
            <a:extLst>
              <a:ext uri="{FF2B5EF4-FFF2-40B4-BE49-F238E27FC236}">
                <a16:creationId xmlns:a16="http://schemas.microsoft.com/office/drawing/2014/main" id="{21252018-08D2-D194-DBBC-19FD3210D9E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575593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>
          <a:extLst>
            <a:ext uri="{FF2B5EF4-FFF2-40B4-BE49-F238E27FC236}">
              <a16:creationId xmlns:a16="http://schemas.microsoft.com/office/drawing/2014/main" id="{20524481-72F3-A54C-2483-0A99D8B15F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f8cf82a760_2_141:notes">
            <a:extLst>
              <a:ext uri="{FF2B5EF4-FFF2-40B4-BE49-F238E27FC236}">
                <a16:creationId xmlns:a16="http://schemas.microsoft.com/office/drawing/2014/main" id="{B3E61C79-B3DF-365F-3F93-D8B9224F463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7" name="Google Shape;197;g2f8cf82a760_2_141:notes">
            <a:extLst>
              <a:ext uri="{FF2B5EF4-FFF2-40B4-BE49-F238E27FC236}">
                <a16:creationId xmlns:a16="http://schemas.microsoft.com/office/drawing/2014/main" id="{B9F73297-AD3B-6F18-1171-36475508E78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5339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>
          <a:extLst>
            <a:ext uri="{FF2B5EF4-FFF2-40B4-BE49-F238E27FC236}">
              <a16:creationId xmlns:a16="http://schemas.microsoft.com/office/drawing/2014/main" id="{99C8A4F1-64DB-EF0B-F4E7-1FC2778E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f8cf82a760_2_141:notes">
            <a:extLst>
              <a:ext uri="{FF2B5EF4-FFF2-40B4-BE49-F238E27FC236}">
                <a16:creationId xmlns:a16="http://schemas.microsoft.com/office/drawing/2014/main" id="{BE55E2F8-4D0B-943B-3C8C-4AED7A9A7F6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7" name="Google Shape;197;g2f8cf82a760_2_141:notes">
            <a:extLst>
              <a:ext uri="{FF2B5EF4-FFF2-40B4-BE49-F238E27FC236}">
                <a16:creationId xmlns:a16="http://schemas.microsoft.com/office/drawing/2014/main" id="{63C8FBF5-7406-EC18-E8BE-D56143C413C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387183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>
          <a:extLst>
            <a:ext uri="{FF2B5EF4-FFF2-40B4-BE49-F238E27FC236}">
              <a16:creationId xmlns:a16="http://schemas.microsoft.com/office/drawing/2014/main" id="{60EC7804-215D-D286-58A7-6F4699A6B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f8cf82a760_2_141:notes">
            <a:extLst>
              <a:ext uri="{FF2B5EF4-FFF2-40B4-BE49-F238E27FC236}">
                <a16:creationId xmlns:a16="http://schemas.microsoft.com/office/drawing/2014/main" id="{690BE19D-783C-3B6F-0E2F-1CCAA9BC8AA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7" name="Google Shape;197;g2f8cf82a760_2_141:notes">
            <a:extLst>
              <a:ext uri="{FF2B5EF4-FFF2-40B4-BE49-F238E27FC236}">
                <a16:creationId xmlns:a16="http://schemas.microsoft.com/office/drawing/2014/main" id="{1926D4B7-1961-FC38-B67C-B4A6918DE57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49044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>
          <a:extLst>
            <a:ext uri="{FF2B5EF4-FFF2-40B4-BE49-F238E27FC236}">
              <a16:creationId xmlns:a16="http://schemas.microsoft.com/office/drawing/2014/main" id="{904768CA-DC60-C70D-903C-8539524C72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f8cf82a760_2_141:notes">
            <a:extLst>
              <a:ext uri="{FF2B5EF4-FFF2-40B4-BE49-F238E27FC236}">
                <a16:creationId xmlns:a16="http://schemas.microsoft.com/office/drawing/2014/main" id="{3E5737CF-1C11-052A-2CDD-491F44DE79A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7" name="Google Shape;197;g2f8cf82a760_2_141:notes">
            <a:extLst>
              <a:ext uri="{FF2B5EF4-FFF2-40B4-BE49-F238E27FC236}">
                <a16:creationId xmlns:a16="http://schemas.microsoft.com/office/drawing/2014/main" id="{07B8E255-1140-4716-B989-17C5E3F86E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597210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>
          <a:extLst>
            <a:ext uri="{FF2B5EF4-FFF2-40B4-BE49-F238E27FC236}">
              <a16:creationId xmlns:a16="http://schemas.microsoft.com/office/drawing/2014/main" id="{F75D5FCD-A77D-78FB-E3DA-7EC2824DC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f8cf82a760_2_141:notes">
            <a:extLst>
              <a:ext uri="{FF2B5EF4-FFF2-40B4-BE49-F238E27FC236}">
                <a16:creationId xmlns:a16="http://schemas.microsoft.com/office/drawing/2014/main" id="{205E4818-A918-EA1B-D8A5-EBF3940984E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7" name="Google Shape;197;g2f8cf82a760_2_141:notes">
            <a:extLst>
              <a:ext uri="{FF2B5EF4-FFF2-40B4-BE49-F238E27FC236}">
                <a16:creationId xmlns:a16="http://schemas.microsoft.com/office/drawing/2014/main" id="{9C8C525B-1A07-45F1-7BF6-63F49FBFDB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86920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>
          <a:extLst>
            <a:ext uri="{FF2B5EF4-FFF2-40B4-BE49-F238E27FC236}">
              <a16:creationId xmlns:a16="http://schemas.microsoft.com/office/drawing/2014/main" id="{F75D5FCD-A77D-78FB-E3DA-7EC2824DC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f8cf82a760_2_141:notes">
            <a:extLst>
              <a:ext uri="{FF2B5EF4-FFF2-40B4-BE49-F238E27FC236}">
                <a16:creationId xmlns:a16="http://schemas.microsoft.com/office/drawing/2014/main" id="{205E4818-A918-EA1B-D8A5-EBF3940984E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7" name="Google Shape;197;g2f8cf82a760_2_141:notes">
            <a:extLst>
              <a:ext uri="{FF2B5EF4-FFF2-40B4-BE49-F238E27FC236}">
                <a16:creationId xmlns:a16="http://schemas.microsoft.com/office/drawing/2014/main" id="{9C8C525B-1A07-45F1-7BF6-63F49FBFDB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319093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>
          <a:extLst>
            <a:ext uri="{FF2B5EF4-FFF2-40B4-BE49-F238E27FC236}">
              <a16:creationId xmlns:a16="http://schemas.microsoft.com/office/drawing/2014/main" id="{F75D5FCD-A77D-78FB-E3DA-7EC2824DC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f8cf82a760_2_141:notes">
            <a:extLst>
              <a:ext uri="{FF2B5EF4-FFF2-40B4-BE49-F238E27FC236}">
                <a16:creationId xmlns:a16="http://schemas.microsoft.com/office/drawing/2014/main" id="{205E4818-A918-EA1B-D8A5-EBF3940984E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7" name="Google Shape;197;g2f8cf82a760_2_141:notes">
            <a:extLst>
              <a:ext uri="{FF2B5EF4-FFF2-40B4-BE49-F238E27FC236}">
                <a16:creationId xmlns:a16="http://schemas.microsoft.com/office/drawing/2014/main" id="{9C8C525B-1A07-45F1-7BF6-63F49FBFDB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406311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>
          <a:extLst>
            <a:ext uri="{FF2B5EF4-FFF2-40B4-BE49-F238E27FC236}">
              <a16:creationId xmlns:a16="http://schemas.microsoft.com/office/drawing/2014/main" id="{F75D5FCD-A77D-78FB-E3DA-7EC2824DC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f8cf82a760_2_141:notes">
            <a:extLst>
              <a:ext uri="{FF2B5EF4-FFF2-40B4-BE49-F238E27FC236}">
                <a16:creationId xmlns:a16="http://schemas.microsoft.com/office/drawing/2014/main" id="{205E4818-A918-EA1B-D8A5-EBF3940984E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7" name="Google Shape;197;g2f8cf82a760_2_141:notes">
            <a:extLst>
              <a:ext uri="{FF2B5EF4-FFF2-40B4-BE49-F238E27FC236}">
                <a16:creationId xmlns:a16="http://schemas.microsoft.com/office/drawing/2014/main" id="{9C8C525B-1A07-45F1-7BF6-63F49FBFDB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59731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>
          <a:extLst>
            <a:ext uri="{FF2B5EF4-FFF2-40B4-BE49-F238E27FC236}">
              <a16:creationId xmlns:a16="http://schemas.microsoft.com/office/drawing/2014/main" id="{F75D5FCD-A77D-78FB-E3DA-7EC2824DC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f8cf82a760_2_141:notes">
            <a:extLst>
              <a:ext uri="{FF2B5EF4-FFF2-40B4-BE49-F238E27FC236}">
                <a16:creationId xmlns:a16="http://schemas.microsoft.com/office/drawing/2014/main" id="{205E4818-A918-EA1B-D8A5-EBF3940984E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7" name="Google Shape;197;g2f8cf82a760_2_141:notes">
            <a:extLst>
              <a:ext uri="{FF2B5EF4-FFF2-40B4-BE49-F238E27FC236}">
                <a16:creationId xmlns:a16="http://schemas.microsoft.com/office/drawing/2014/main" id="{9C8C525B-1A07-45F1-7BF6-63F49FBFDB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552623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2f8cf82a760_2_1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g2f8cf82a760_2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5" name="Google Shape;1275;g2f8cf82a760_2_11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6" name="Google Shape;1276;g2f8cf82a760_2_11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Section Header">
  <p:cSld name="1_Section Header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Section Header">
  <p:cSld name="2_Section Header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Custom Layout">
  <p:cSld name="1_Custom Layout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Section Header">
  <p:cSld name="4_Section Header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Custom Layout">
  <p:cSld name="2_Custom Layou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_Section Header">
  <p:cSld name="6_Section Header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/>
              <a:t>‹Nr.›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/>
        </p:nvSpPr>
        <p:spPr>
          <a:xfrm>
            <a:off x="7155179" y="4638169"/>
            <a:ext cx="1755173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d" sz="900" b="0" i="0" u="none" strike="noStrike" cap="none" dirty="0">
                <a:solidFill>
                  <a:srgbClr val="595959"/>
                </a:solidFill>
                <a:latin typeface="+mj-lt"/>
                <a:ea typeface="IBM Plex Serif"/>
                <a:cs typeface="IBM Plex Serif"/>
                <a:sym typeface="IBM Plex Serif"/>
              </a:rPr>
              <a:t>www.</a:t>
            </a:r>
            <a:r>
              <a:rPr lang="de-DE" sz="900" b="0" i="0" u="none" strike="noStrike" cap="none" dirty="0">
                <a:solidFill>
                  <a:srgbClr val="595959"/>
                </a:solidFill>
                <a:latin typeface="+mj-lt"/>
                <a:ea typeface="IBM Plex Serif"/>
                <a:cs typeface="IBM Plex Serif"/>
                <a:sym typeface="IBM Plex Serif"/>
              </a:rPr>
              <a:t>egocentric-systems</a:t>
            </a:r>
            <a:r>
              <a:rPr lang="id" sz="900" b="0" i="0" u="none" strike="noStrike" cap="none" dirty="0">
                <a:solidFill>
                  <a:srgbClr val="595959"/>
                </a:solidFill>
                <a:latin typeface="+mj-lt"/>
                <a:ea typeface="IBM Plex Serif"/>
                <a:cs typeface="IBM Plex Serif"/>
                <a:sym typeface="IBM Plex Serif"/>
              </a:rPr>
              <a:t>.com</a:t>
            </a:r>
            <a:endParaRPr sz="1100" dirty="0">
              <a:latin typeface="+mj-lt"/>
            </a:endParaRPr>
          </a:p>
        </p:txBody>
      </p:sp>
      <p:sp>
        <p:nvSpPr>
          <p:cNvPr id="52" name="Google Shape;52;p13"/>
          <p:cNvSpPr txBox="1"/>
          <p:nvPr/>
        </p:nvSpPr>
        <p:spPr>
          <a:xfrm>
            <a:off x="108856" y="4542276"/>
            <a:ext cx="418734" cy="438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 sz="1200" i="0">
                <a:solidFill>
                  <a:srgbClr val="595959"/>
                </a:solidFill>
                <a:latin typeface="+mj-lt"/>
                <a:ea typeface="IBM Plex Serif"/>
                <a:cs typeface="IBM Plex Serif"/>
                <a:sym typeface="IBM Plex Serif"/>
              </a:rPr>
              <a:t>‹Nr.›</a:t>
            </a:fld>
            <a:endParaRPr sz="3600" i="0" dirty="0">
              <a:solidFill>
                <a:srgbClr val="595959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1" r:id="rId2"/>
    <p:sldLayoutId id="2147483662" r:id="rId3"/>
    <p:sldLayoutId id="2147483663" r:id="rId4"/>
    <p:sldLayoutId id="2147483665" r:id="rId5"/>
    <p:sldLayoutId id="2147483671" r:id="rId6"/>
    <p:sldLayoutId id="2147483672" r:id="rId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>
          <p15:clr>
            <a:srgbClr val="F26B43"/>
          </p15:clr>
        </p15:guide>
        <p15:guide id="2" pos="2880">
          <p15:clr>
            <a:srgbClr val="F26B43"/>
          </p15:clr>
        </p15:guide>
        <p15:guide id="3" pos="295">
          <p15:clr>
            <a:srgbClr val="F26B43"/>
          </p15:clr>
        </p15:guide>
        <p15:guide id="4" pos="5465">
          <p15:clr>
            <a:srgbClr val="F26B43"/>
          </p15:clr>
        </p15:guide>
        <p15:guide id="5" pos="397">
          <p15:clr>
            <a:srgbClr val="F26B43"/>
          </p15:clr>
        </p15:guide>
        <p15:guide id="6" orient="horz" pos="327">
          <p15:clr>
            <a:srgbClr val="F26B43"/>
          </p15:clr>
        </p15:guide>
        <p15:guide id="7" orient="horz" pos="2913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g"/><Relationship Id="rId7" Type="http://schemas.openxmlformats.org/officeDocument/2006/relationships/image" Target="../media/image10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8.xml"/><Relationship Id="rId13" Type="http://schemas.openxmlformats.org/officeDocument/2006/relationships/notesSlide" Target="../notesSlides/notesSlide6.xml"/><Relationship Id="rId18" Type="http://schemas.openxmlformats.org/officeDocument/2006/relationships/image" Target="../media/image16.png"/><Relationship Id="rId3" Type="http://schemas.openxmlformats.org/officeDocument/2006/relationships/control" Target="../activeX/activeX3.xml"/><Relationship Id="rId21" Type="http://schemas.openxmlformats.org/officeDocument/2006/relationships/image" Target="../media/image19.wmf"/><Relationship Id="rId7" Type="http://schemas.openxmlformats.org/officeDocument/2006/relationships/control" Target="../activeX/activeX7.xml"/><Relationship Id="rId12" Type="http://schemas.openxmlformats.org/officeDocument/2006/relationships/slideLayout" Target="../slideLayouts/slideLayout14.xml"/><Relationship Id="rId17" Type="http://schemas.openxmlformats.org/officeDocument/2006/relationships/image" Target="../media/image15.svg"/><Relationship Id="rId2" Type="http://schemas.openxmlformats.org/officeDocument/2006/relationships/control" Target="../activeX/activeX2.xml"/><Relationship Id="rId16" Type="http://schemas.openxmlformats.org/officeDocument/2006/relationships/image" Target="../media/image14.png"/><Relationship Id="rId20" Type="http://schemas.openxmlformats.org/officeDocument/2006/relationships/image" Target="../media/image18.wmf"/><Relationship Id="rId1" Type="http://schemas.openxmlformats.org/officeDocument/2006/relationships/control" Target="../activeX/activeX1.xml"/><Relationship Id="rId6" Type="http://schemas.openxmlformats.org/officeDocument/2006/relationships/control" Target="../activeX/activeX6.xml"/><Relationship Id="rId11" Type="http://schemas.openxmlformats.org/officeDocument/2006/relationships/control" Target="../activeX/activeX11.xml"/><Relationship Id="rId5" Type="http://schemas.openxmlformats.org/officeDocument/2006/relationships/control" Target="../activeX/activeX5.xml"/><Relationship Id="rId15" Type="http://schemas.openxmlformats.org/officeDocument/2006/relationships/image" Target="../media/image12.svg"/><Relationship Id="rId10" Type="http://schemas.openxmlformats.org/officeDocument/2006/relationships/control" Target="../activeX/activeX10.xml"/><Relationship Id="rId19" Type="http://schemas.openxmlformats.org/officeDocument/2006/relationships/image" Target="../media/image17.svg"/><Relationship Id="rId4" Type="http://schemas.openxmlformats.org/officeDocument/2006/relationships/control" Target="../activeX/activeX4.xml"/><Relationship Id="rId9" Type="http://schemas.openxmlformats.org/officeDocument/2006/relationships/control" Target="../activeX/activeX9.xml"/><Relationship Id="rId1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9.xml"/><Relationship Id="rId13" Type="http://schemas.openxmlformats.org/officeDocument/2006/relationships/notesSlide" Target="../notesSlides/notesSlide7.xml"/><Relationship Id="rId3" Type="http://schemas.openxmlformats.org/officeDocument/2006/relationships/control" Target="../activeX/activeX14.xml"/><Relationship Id="rId7" Type="http://schemas.openxmlformats.org/officeDocument/2006/relationships/control" Target="../activeX/activeX18.xml"/><Relationship Id="rId12" Type="http://schemas.openxmlformats.org/officeDocument/2006/relationships/slideLayout" Target="../slideLayouts/slideLayout14.xml"/><Relationship Id="rId17" Type="http://schemas.openxmlformats.org/officeDocument/2006/relationships/image" Target="../media/image18.wmf"/><Relationship Id="rId2" Type="http://schemas.openxmlformats.org/officeDocument/2006/relationships/control" Target="../activeX/activeX13.xml"/><Relationship Id="rId16" Type="http://schemas.openxmlformats.org/officeDocument/2006/relationships/image" Target="../media/image19.wmf"/><Relationship Id="rId1" Type="http://schemas.openxmlformats.org/officeDocument/2006/relationships/control" Target="../activeX/activeX12.xml"/><Relationship Id="rId6" Type="http://schemas.openxmlformats.org/officeDocument/2006/relationships/control" Target="../activeX/activeX17.xml"/><Relationship Id="rId11" Type="http://schemas.openxmlformats.org/officeDocument/2006/relationships/control" Target="../activeX/activeX22.xml"/><Relationship Id="rId5" Type="http://schemas.openxmlformats.org/officeDocument/2006/relationships/control" Target="../activeX/activeX16.xml"/><Relationship Id="rId15" Type="http://schemas.openxmlformats.org/officeDocument/2006/relationships/image" Target="../media/image21.svg"/><Relationship Id="rId10" Type="http://schemas.openxmlformats.org/officeDocument/2006/relationships/control" Target="../activeX/activeX21.xml"/><Relationship Id="rId4" Type="http://schemas.openxmlformats.org/officeDocument/2006/relationships/control" Target="../activeX/activeX15.xml"/><Relationship Id="rId9" Type="http://schemas.openxmlformats.org/officeDocument/2006/relationships/control" Target="../activeX/activeX20.xml"/><Relationship Id="rId1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0.xml"/><Relationship Id="rId13" Type="http://schemas.openxmlformats.org/officeDocument/2006/relationships/image" Target="../media/image14.png"/><Relationship Id="rId18" Type="http://schemas.openxmlformats.org/officeDocument/2006/relationships/image" Target="../media/image19.wmf"/><Relationship Id="rId3" Type="http://schemas.openxmlformats.org/officeDocument/2006/relationships/control" Target="../activeX/activeX25.xml"/><Relationship Id="rId7" Type="http://schemas.openxmlformats.org/officeDocument/2006/relationships/control" Target="../activeX/activeX29.xml"/><Relationship Id="rId12" Type="http://schemas.openxmlformats.org/officeDocument/2006/relationships/notesSlide" Target="../notesSlides/notesSlide8.xml"/><Relationship Id="rId17" Type="http://schemas.openxmlformats.org/officeDocument/2006/relationships/image" Target="../media/image18.wmf"/><Relationship Id="rId2" Type="http://schemas.openxmlformats.org/officeDocument/2006/relationships/control" Target="../activeX/activeX24.xml"/><Relationship Id="rId16" Type="http://schemas.openxmlformats.org/officeDocument/2006/relationships/image" Target="../media/image17.svg"/><Relationship Id="rId1" Type="http://schemas.openxmlformats.org/officeDocument/2006/relationships/control" Target="../activeX/activeX23.xml"/><Relationship Id="rId6" Type="http://schemas.openxmlformats.org/officeDocument/2006/relationships/control" Target="../activeX/activeX28.xml"/><Relationship Id="rId11" Type="http://schemas.openxmlformats.org/officeDocument/2006/relationships/slideLayout" Target="../slideLayouts/slideLayout14.xml"/><Relationship Id="rId5" Type="http://schemas.openxmlformats.org/officeDocument/2006/relationships/control" Target="../activeX/activeX27.xml"/><Relationship Id="rId15" Type="http://schemas.openxmlformats.org/officeDocument/2006/relationships/image" Target="../media/image16.png"/><Relationship Id="rId10" Type="http://schemas.openxmlformats.org/officeDocument/2006/relationships/control" Target="../activeX/activeX32.xml"/><Relationship Id="rId4" Type="http://schemas.openxmlformats.org/officeDocument/2006/relationships/control" Target="../activeX/activeX26.xml"/><Relationship Id="rId9" Type="http://schemas.openxmlformats.org/officeDocument/2006/relationships/control" Target="../activeX/activeX31.xml"/><Relationship Id="rId14" Type="http://schemas.openxmlformats.org/officeDocument/2006/relationships/image" Target="../media/image15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40.xml"/><Relationship Id="rId13" Type="http://schemas.openxmlformats.org/officeDocument/2006/relationships/notesSlide" Target="../notesSlides/notesSlide9.xml"/><Relationship Id="rId18" Type="http://schemas.openxmlformats.org/officeDocument/2006/relationships/image" Target="../media/image16.png"/><Relationship Id="rId3" Type="http://schemas.openxmlformats.org/officeDocument/2006/relationships/control" Target="../activeX/activeX35.xml"/><Relationship Id="rId21" Type="http://schemas.openxmlformats.org/officeDocument/2006/relationships/image" Target="../media/image19.wmf"/><Relationship Id="rId7" Type="http://schemas.openxmlformats.org/officeDocument/2006/relationships/control" Target="../activeX/activeX39.xml"/><Relationship Id="rId12" Type="http://schemas.openxmlformats.org/officeDocument/2006/relationships/slideLayout" Target="../slideLayouts/slideLayout14.xml"/><Relationship Id="rId17" Type="http://schemas.openxmlformats.org/officeDocument/2006/relationships/image" Target="../media/image15.svg"/><Relationship Id="rId2" Type="http://schemas.openxmlformats.org/officeDocument/2006/relationships/control" Target="../activeX/activeX34.xml"/><Relationship Id="rId16" Type="http://schemas.openxmlformats.org/officeDocument/2006/relationships/image" Target="../media/image14.png"/><Relationship Id="rId20" Type="http://schemas.openxmlformats.org/officeDocument/2006/relationships/image" Target="../media/image18.wmf"/><Relationship Id="rId1" Type="http://schemas.openxmlformats.org/officeDocument/2006/relationships/control" Target="../activeX/activeX33.xml"/><Relationship Id="rId6" Type="http://schemas.openxmlformats.org/officeDocument/2006/relationships/control" Target="../activeX/activeX38.xml"/><Relationship Id="rId11" Type="http://schemas.openxmlformats.org/officeDocument/2006/relationships/control" Target="../activeX/activeX43.xml"/><Relationship Id="rId5" Type="http://schemas.openxmlformats.org/officeDocument/2006/relationships/control" Target="../activeX/activeX37.xml"/><Relationship Id="rId15" Type="http://schemas.openxmlformats.org/officeDocument/2006/relationships/image" Target="../media/image23.svg"/><Relationship Id="rId10" Type="http://schemas.openxmlformats.org/officeDocument/2006/relationships/control" Target="../activeX/activeX42.xml"/><Relationship Id="rId19" Type="http://schemas.openxmlformats.org/officeDocument/2006/relationships/image" Target="../media/image17.svg"/><Relationship Id="rId4" Type="http://schemas.openxmlformats.org/officeDocument/2006/relationships/control" Target="../activeX/activeX36.xml"/><Relationship Id="rId9" Type="http://schemas.openxmlformats.org/officeDocument/2006/relationships/control" Target="../activeX/activeX41.xml"/><Relationship Id="rId1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51.xml"/><Relationship Id="rId13" Type="http://schemas.openxmlformats.org/officeDocument/2006/relationships/notesSlide" Target="../notesSlides/notesSlide10.xml"/><Relationship Id="rId18" Type="http://schemas.openxmlformats.org/officeDocument/2006/relationships/image" Target="../media/image26.png"/><Relationship Id="rId3" Type="http://schemas.openxmlformats.org/officeDocument/2006/relationships/control" Target="../activeX/activeX46.xml"/><Relationship Id="rId21" Type="http://schemas.openxmlformats.org/officeDocument/2006/relationships/image" Target="../media/image19.wmf"/><Relationship Id="rId7" Type="http://schemas.openxmlformats.org/officeDocument/2006/relationships/control" Target="../activeX/activeX50.xml"/><Relationship Id="rId12" Type="http://schemas.openxmlformats.org/officeDocument/2006/relationships/slideLayout" Target="../slideLayouts/slideLayout14.xml"/><Relationship Id="rId17" Type="http://schemas.openxmlformats.org/officeDocument/2006/relationships/image" Target="../media/image25.svg"/><Relationship Id="rId2" Type="http://schemas.openxmlformats.org/officeDocument/2006/relationships/control" Target="../activeX/activeX45.xml"/><Relationship Id="rId16" Type="http://schemas.openxmlformats.org/officeDocument/2006/relationships/image" Target="../media/image24.png"/><Relationship Id="rId20" Type="http://schemas.openxmlformats.org/officeDocument/2006/relationships/image" Target="../media/image18.wmf"/><Relationship Id="rId1" Type="http://schemas.openxmlformats.org/officeDocument/2006/relationships/control" Target="../activeX/activeX44.xml"/><Relationship Id="rId6" Type="http://schemas.openxmlformats.org/officeDocument/2006/relationships/control" Target="../activeX/activeX49.xml"/><Relationship Id="rId11" Type="http://schemas.openxmlformats.org/officeDocument/2006/relationships/control" Target="../activeX/activeX54.xml"/><Relationship Id="rId5" Type="http://schemas.openxmlformats.org/officeDocument/2006/relationships/control" Target="../activeX/activeX48.xml"/><Relationship Id="rId15" Type="http://schemas.openxmlformats.org/officeDocument/2006/relationships/image" Target="../media/image12.svg"/><Relationship Id="rId10" Type="http://schemas.openxmlformats.org/officeDocument/2006/relationships/control" Target="../activeX/activeX53.xml"/><Relationship Id="rId19" Type="http://schemas.openxmlformats.org/officeDocument/2006/relationships/image" Target="../media/image27.svg"/><Relationship Id="rId4" Type="http://schemas.openxmlformats.org/officeDocument/2006/relationships/control" Target="../activeX/activeX47.xml"/><Relationship Id="rId9" Type="http://schemas.openxmlformats.org/officeDocument/2006/relationships/control" Target="../activeX/activeX52.xml"/><Relationship Id="rId1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62.xml"/><Relationship Id="rId13" Type="http://schemas.openxmlformats.org/officeDocument/2006/relationships/notesSlide" Target="../notesSlides/notesSlide11.xml"/><Relationship Id="rId18" Type="http://schemas.openxmlformats.org/officeDocument/2006/relationships/image" Target="../media/image19.wmf"/><Relationship Id="rId3" Type="http://schemas.openxmlformats.org/officeDocument/2006/relationships/control" Target="../activeX/activeX57.xml"/><Relationship Id="rId7" Type="http://schemas.openxmlformats.org/officeDocument/2006/relationships/control" Target="../activeX/activeX61.xml"/><Relationship Id="rId12" Type="http://schemas.openxmlformats.org/officeDocument/2006/relationships/slideLayout" Target="../slideLayouts/slideLayout14.xml"/><Relationship Id="rId17" Type="http://schemas.openxmlformats.org/officeDocument/2006/relationships/image" Target="../media/image27.svg"/><Relationship Id="rId2" Type="http://schemas.openxmlformats.org/officeDocument/2006/relationships/control" Target="../activeX/activeX56.xml"/><Relationship Id="rId16" Type="http://schemas.openxmlformats.org/officeDocument/2006/relationships/image" Target="../media/image26.png"/><Relationship Id="rId1" Type="http://schemas.openxmlformats.org/officeDocument/2006/relationships/control" Target="../activeX/activeX55.xml"/><Relationship Id="rId6" Type="http://schemas.openxmlformats.org/officeDocument/2006/relationships/control" Target="../activeX/activeX60.xml"/><Relationship Id="rId11" Type="http://schemas.openxmlformats.org/officeDocument/2006/relationships/control" Target="../activeX/activeX65.xml"/><Relationship Id="rId5" Type="http://schemas.openxmlformats.org/officeDocument/2006/relationships/control" Target="../activeX/activeX59.xml"/><Relationship Id="rId15" Type="http://schemas.openxmlformats.org/officeDocument/2006/relationships/image" Target="../media/image21.svg"/><Relationship Id="rId10" Type="http://schemas.openxmlformats.org/officeDocument/2006/relationships/control" Target="../activeX/activeX64.xml"/><Relationship Id="rId19" Type="http://schemas.openxmlformats.org/officeDocument/2006/relationships/image" Target="../media/image18.wmf"/><Relationship Id="rId4" Type="http://schemas.openxmlformats.org/officeDocument/2006/relationships/control" Target="../activeX/activeX58.xml"/><Relationship Id="rId9" Type="http://schemas.openxmlformats.org/officeDocument/2006/relationships/control" Target="../activeX/activeX63.xml"/><Relationship Id="rId1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3.xml"/><Relationship Id="rId13" Type="http://schemas.openxmlformats.org/officeDocument/2006/relationships/notesSlide" Target="../notesSlides/notesSlide12.xml"/><Relationship Id="rId18" Type="http://schemas.openxmlformats.org/officeDocument/2006/relationships/image" Target="../media/image18.wmf"/><Relationship Id="rId3" Type="http://schemas.openxmlformats.org/officeDocument/2006/relationships/control" Target="../activeX/activeX68.xml"/><Relationship Id="rId7" Type="http://schemas.openxmlformats.org/officeDocument/2006/relationships/control" Target="../activeX/activeX72.xml"/><Relationship Id="rId12" Type="http://schemas.openxmlformats.org/officeDocument/2006/relationships/slideLayout" Target="../slideLayouts/slideLayout14.xml"/><Relationship Id="rId17" Type="http://schemas.openxmlformats.org/officeDocument/2006/relationships/image" Target="../media/image21.svg"/><Relationship Id="rId2" Type="http://schemas.openxmlformats.org/officeDocument/2006/relationships/control" Target="../activeX/activeX67.xml"/><Relationship Id="rId16" Type="http://schemas.openxmlformats.org/officeDocument/2006/relationships/image" Target="../media/image20.png"/><Relationship Id="rId1" Type="http://schemas.openxmlformats.org/officeDocument/2006/relationships/control" Target="../activeX/activeX66.xml"/><Relationship Id="rId6" Type="http://schemas.openxmlformats.org/officeDocument/2006/relationships/control" Target="../activeX/activeX71.xml"/><Relationship Id="rId11" Type="http://schemas.openxmlformats.org/officeDocument/2006/relationships/control" Target="../activeX/activeX76.xml"/><Relationship Id="rId5" Type="http://schemas.openxmlformats.org/officeDocument/2006/relationships/control" Target="../activeX/activeX70.xml"/><Relationship Id="rId15" Type="http://schemas.openxmlformats.org/officeDocument/2006/relationships/image" Target="../media/image12.svg"/><Relationship Id="rId10" Type="http://schemas.openxmlformats.org/officeDocument/2006/relationships/control" Target="../activeX/activeX75.xml"/><Relationship Id="rId19" Type="http://schemas.openxmlformats.org/officeDocument/2006/relationships/image" Target="../media/image19.wmf"/><Relationship Id="rId4" Type="http://schemas.openxmlformats.org/officeDocument/2006/relationships/control" Target="../activeX/activeX69.xml"/><Relationship Id="rId9" Type="http://schemas.openxmlformats.org/officeDocument/2006/relationships/control" Target="../activeX/activeX74.xml"/><Relationship Id="rId1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84.xml"/><Relationship Id="rId13" Type="http://schemas.openxmlformats.org/officeDocument/2006/relationships/notesSlide" Target="../notesSlides/notesSlide13.xml"/><Relationship Id="rId18" Type="http://schemas.openxmlformats.org/officeDocument/2006/relationships/image" Target="../media/image16.png"/><Relationship Id="rId3" Type="http://schemas.openxmlformats.org/officeDocument/2006/relationships/control" Target="../activeX/activeX79.xml"/><Relationship Id="rId21" Type="http://schemas.openxmlformats.org/officeDocument/2006/relationships/image" Target="../media/image18.wmf"/><Relationship Id="rId7" Type="http://schemas.openxmlformats.org/officeDocument/2006/relationships/control" Target="../activeX/activeX83.xml"/><Relationship Id="rId12" Type="http://schemas.openxmlformats.org/officeDocument/2006/relationships/slideLayout" Target="../slideLayouts/slideLayout14.xml"/><Relationship Id="rId17" Type="http://schemas.openxmlformats.org/officeDocument/2006/relationships/image" Target="../media/image15.svg"/><Relationship Id="rId2" Type="http://schemas.openxmlformats.org/officeDocument/2006/relationships/control" Target="../activeX/activeX78.xml"/><Relationship Id="rId16" Type="http://schemas.openxmlformats.org/officeDocument/2006/relationships/image" Target="../media/image14.png"/><Relationship Id="rId20" Type="http://schemas.openxmlformats.org/officeDocument/2006/relationships/image" Target="../media/image19.wmf"/><Relationship Id="rId1" Type="http://schemas.openxmlformats.org/officeDocument/2006/relationships/control" Target="../activeX/activeX77.xml"/><Relationship Id="rId6" Type="http://schemas.openxmlformats.org/officeDocument/2006/relationships/control" Target="../activeX/activeX82.xml"/><Relationship Id="rId11" Type="http://schemas.openxmlformats.org/officeDocument/2006/relationships/control" Target="../activeX/activeX87.xml"/><Relationship Id="rId5" Type="http://schemas.openxmlformats.org/officeDocument/2006/relationships/control" Target="../activeX/activeX81.xml"/><Relationship Id="rId15" Type="http://schemas.openxmlformats.org/officeDocument/2006/relationships/image" Target="../media/image23.svg"/><Relationship Id="rId10" Type="http://schemas.openxmlformats.org/officeDocument/2006/relationships/control" Target="../activeX/activeX86.xml"/><Relationship Id="rId19" Type="http://schemas.openxmlformats.org/officeDocument/2006/relationships/image" Target="../media/image17.svg"/><Relationship Id="rId4" Type="http://schemas.openxmlformats.org/officeDocument/2006/relationships/control" Target="../activeX/activeX80.xml"/><Relationship Id="rId9" Type="http://schemas.openxmlformats.org/officeDocument/2006/relationships/control" Target="../activeX/activeX85.xml"/><Relationship Id="rId1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95.xml"/><Relationship Id="rId13" Type="http://schemas.openxmlformats.org/officeDocument/2006/relationships/notesSlide" Target="../notesSlides/notesSlide14.xml"/><Relationship Id="rId18" Type="http://schemas.openxmlformats.org/officeDocument/2006/relationships/image" Target="../media/image16.png"/><Relationship Id="rId3" Type="http://schemas.openxmlformats.org/officeDocument/2006/relationships/control" Target="../activeX/activeX90.xml"/><Relationship Id="rId21" Type="http://schemas.openxmlformats.org/officeDocument/2006/relationships/image" Target="../media/image18.wmf"/><Relationship Id="rId7" Type="http://schemas.openxmlformats.org/officeDocument/2006/relationships/control" Target="../activeX/activeX94.xml"/><Relationship Id="rId12" Type="http://schemas.openxmlformats.org/officeDocument/2006/relationships/slideLayout" Target="../slideLayouts/slideLayout14.xml"/><Relationship Id="rId17" Type="http://schemas.openxmlformats.org/officeDocument/2006/relationships/image" Target="../media/image15.svg"/><Relationship Id="rId2" Type="http://schemas.openxmlformats.org/officeDocument/2006/relationships/control" Target="../activeX/activeX89.xml"/><Relationship Id="rId16" Type="http://schemas.openxmlformats.org/officeDocument/2006/relationships/image" Target="../media/image14.png"/><Relationship Id="rId20" Type="http://schemas.openxmlformats.org/officeDocument/2006/relationships/image" Target="../media/image19.wmf"/><Relationship Id="rId1" Type="http://schemas.openxmlformats.org/officeDocument/2006/relationships/control" Target="../activeX/activeX88.xml"/><Relationship Id="rId6" Type="http://schemas.openxmlformats.org/officeDocument/2006/relationships/control" Target="../activeX/activeX93.xml"/><Relationship Id="rId11" Type="http://schemas.openxmlformats.org/officeDocument/2006/relationships/control" Target="../activeX/activeX98.xml"/><Relationship Id="rId5" Type="http://schemas.openxmlformats.org/officeDocument/2006/relationships/control" Target="../activeX/activeX92.xml"/><Relationship Id="rId15" Type="http://schemas.openxmlformats.org/officeDocument/2006/relationships/image" Target="../media/image21.svg"/><Relationship Id="rId10" Type="http://schemas.openxmlformats.org/officeDocument/2006/relationships/control" Target="../activeX/activeX97.xml"/><Relationship Id="rId19" Type="http://schemas.openxmlformats.org/officeDocument/2006/relationships/image" Target="../media/image17.svg"/><Relationship Id="rId4" Type="http://schemas.openxmlformats.org/officeDocument/2006/relationships/control" Target="../activeX/activeX91.xml"/><Relationship Id="rId9" Type="http://schemas.openxmlformats.org/officeDocument/2006/relationships/control" Target="../activeX/activeX96.xml"/><Relationship Id="rId1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6.xml"/><Relationship Id="rId13" Type="http://schemas.openxmlformats.org/officeDocument/2006/relationships/notesSlide" Target="../notesSlides/notesSlide15.xml"/><Relationship Id="rId18" Type="http://schemas.openxmlformats.org/officeDocument/2006/relationships/image" Target="../media/image16.png"/><Relationship Id="rId3" Type="http://schemas.openxmlformats.org/officeDocument/2006/relationships/control" Target="../activeX/activeX101.xml"/><Relationship Id="rId21" Type="http://schemas.openxmlformats.org/officeDocument/2006/relationships/image" Target="../media/image27.svg"/><Relationship Id="rId7" Type="http://schemas.openxmlformats.org/officeDocument/2006/relationships/control" Target="../activeX/activeX105.xml"/><Relationship Id="rId12" Type="http://schemas.openxmlformats.org/officeDocument/2006/relationships/slideLayout" Target="../slideLayouts/slideLayout14.xml"/><Relationship Id="rId17" Type="http://schemas.openxmlformats.org/officeDocument/2006/relationships/image" Target="../media/image15.svg"/><Relationship Id="rId2" Type="http://schemas.openxmlformats.org/officeDocument/2006/relationships/control" Target="../activeX/activeX100.xml"/><Relationship Id="rId16" Type="http://schemas.openxmlformats.org/officeDocument/2006/relationships/image" Target="../media/image14.png"/><Relationship Id="rId20" Type="http://schemas.openxmlformats.org/officeDocument/2006/relationships/image" Target="../media/image26.png"/><Relationship Id="rId1" Type="http://schemas.openxmlformats.org/officeDocument/2006/relationships/control" Target="../activeX/activeX99.xml"/><Relationship Id="rId6" Type="http://schemas.openxmlformats.org/officeDocument/2006/relationships/control" Target="../activeX/activeX104.xml"/><Relationship Id="rId11" Type="http://schemas.openxmlformats.org/officeDocument/2006/relationships/control" Target="../activeX/activeX109.xml"/><Relationship Id="rId5" Type="http://schemas.openxmlformats.org/officeDocument/2006/relationships/control" Target="../activeX/activeX103.xml"/><Relationship Id="rId15" Type="http://schemas.openxmlformats.org/officeDocument/2006/relationships/image" Target="../media/image12.svg"/><Relationship Id="rId23" Type="http://schemas.openxmlformats.org/officeDocument/2006/relationships/image" Target="../media/image19.wmf"/><Relationship Id="rId10" Type="http://schemas.openxmlformats.org/officeDocument/2006/relationships/control" Target="../activeX/activeX108.xml"/><Relationship Id="rId19" Type="http://schemas.openxmlformats.org/officeDocument/2006/relationships/image" Target="../media/image17.svg"/><Relationship Id="rId4" Type="http://schemas.openxmlformats.org/officeDocument/2006/relationships/control" Target="../activeX/activeX102.xml"/><Relationship Id="rId9" Type="http://schemas.openxmlformats.org/officeDocument/2006/relationships/control" Target="../activeX/activeX107.xml"/><Relationship Id="rId14" Type="http://schemas.openxmlformats.org/officeDocument/2006/relationships/image" Target="../media/image11.png"/><Relationship Id="rId22" Type="http://schemas.openxmlformats.org/officeDocument/2006/relationships/image" Target="../media/image18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hyperlink" Target="https://egocentric-systems.de/guide-fuer-eventmanager-06-2023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7" Type="http://schemas.openxmlformats.org/officeDocument/2006/relationships/image" Target="../media/image34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3.png"/><Relationship Id="rId5" Type="http://schemas.openxmlformats.org/officeDocument/2006/relationships/hyperlink" Target="https://egocentric-systems.de/kontakt/" TargetMode="Externa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3F3F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aser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09655" y="3104915"/>
            <a:ext cx="2210685" cy="1440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100" dirty="0">
                <a:solidFill>
                  <a:schemeClr val="lt1"/>
                </a:solidFill>
                <a:latin typeface="+mj-lt"/>
                <a:ea typeface="IBM Plex Serif"/>
                <a:cs typeface="Arial" panose="020B0604020202020204" pitchFamily="34" charset="0"/>
                <a:sym typeface="IBM Plex Serif"/>
              </a:rPr>
              <a:t>Hier ist der Marketingplan für Veranstalter, der auf die Ziel-setzung, möglichst viele Tickets zu verkaufen und Kunden-bindung zu fördern, ausgelegt ist. Der Plan umfasst klare Maß-nahmen, die Zielgruppenan-sprache, Marketingkanäle sowie einen übersichtlichen Zeitplan.</a:t>
            </a:r>
            <a:endParaRPr lang="de-DE" sz="1100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74" name="Headline 1 A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394020" y="1530806"/>
            <a:ext cx="6749980" cy="988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d" sz="6600" dirty="0">
                <a:solidFill>
                  <a:schemeClr val="accent2"/>
                </a:solidFill>
                <a:latin typeface="+mj-lt"/>
                <a:ea typeface="IBM Plex Serif"/>
                <a:cs typeface="Arial" panose="020B0604020202020204" pitchFamily="34" charset="0"/>
                <a:sym typeface="IBM Plex Serif"/>
              </a:rPr>
              <a:t>Marketing</a:t>
            </a:r>
            <a:endParaRPr sz="1100" dirty="0">
              <a:solidFill>
                <a:schemeClr val="accent2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75" name="Headline 1 B"/>
          <p:cNvSpPr txBox="1">
            <a:spLocks/>
          </p:cNvSpPr>
          <p:nvPr/>
        </p:nvSpPr>
        <p:spPr>
          <a:xfrm>
            <a:off x="2794000" y="2203370"/>
            <a:ext cx="6350000" cy="30669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d" sz="21500" dirty="0">
                <a:solidFill>
                  <a:schemeClr val="lt1"/>
                </a:solidFill>
                <a:latin typeface="+mj-lt"/>
                <a:ea typeface="IBM Plex Serif"/>
                <a:cs typeface="Arial" panose="020B0604020202020204" pitchFamily="34" charset="0"/>
                <a:sym typeface="IBM Plex Serif"/>
              </a:rPr>
              <a:t>Plan</a:t>
            </a:r>
            <a:endParaRPr sz="1100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81" name="Subline"/>
          <p:cNvSpPr txBox="1">
            <a:spLocks/>
          </p:cNvSpPr>
          <p:nvPr/>
        </p:nvSpPr>
        <p:spPr>
          <a:xfrm>
            <a:off x="4845067" y="1034577"/>
            <a:ext cx="4259968" cy="3198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800" dirty="0">
                <a:solidFill>
                  <a:schemeClr val="lt1"/>
                </a:solidFill>
                <a:latin typeface="+mj-lt"/>
                <a:ea typeface="IBM Plex Serif"/>
                <a:cs typeface="Arial" panose="020B0604020202020204" pitchFamily="34" charset="0"/>
                <a:sym typeface="IBM Plex Serif"/>
              </a:rPr>
              <a:t>Deine Arbeitsvorlage</a:t>
            </a:r>
            <a:endParaRPr sz="1100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3" name="Logo">
            <a:extLst>
              <a:ext uri="{FF2B5EF4-FFF2-40B4-BE49-F238E27FC236}">
                <a16:creationId xmlns:a16="http://schemas.microsoft.com/office/drawing/2014/main" id="{A29B7A02-010F-EC62-8457-C8082CE5D18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0869" y="519113"/>
            <a:ext cx="1543206" cy="32944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Image"/>
          <p:cNvPicPr preferRelativeResize="0"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/>
          <a:srcRect l="29807" r="29807"/>
          <a:stretch/>
        </p:blipFill>
        <p:spPr>
          <a:xfrm>
            <a:off x="3099121" y="0"/>
            <a:ext cx="3116483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Headline 1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69619" y="903295"/>
            <a:ext cx="1985622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rgbClr val="3F3F3F"/>
                </a:solidFill>
                <a:latin typeface="+mj-lt"/>
                <a:ea typeface="IBM Plex Serif"/>
                <a:cs typeface="Arial" panose="020B0604020202020204" pitchFamily="34" charset="0"/>
                <a:sym typeface="IBM Plex Serif"/>
              </a:rPr>
              <a:t>Starte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rgbClr val="3F3F3F"/>
                </a:solidFill>
                <a:latin typeface="+mj-lt"/>
                <a:ea typeface="IBM Plex Serif"/>
                <a:cs typeface="Arial" panose="020B0604020202020204" pitchFamily="34" charset="0"/>
                <a:sym typeface="IBM Plex Serif"/>
              </a:rPr>
              <a:t>mit der Zielsetzung</a:t>
            </a:r>
            <a:endParaRPr sz="2700" dirty="0">
              <a:solidFill>
                <a:srgbClr val="3F3F3F"/>
              </a:solidFill>
              <a:latin typeface="+mj-lt"/>
              <a:ea typeface="IBM Plex Serif"/>
              <a:cs typeface="Arial" panose="020B0604020202020204" pitchFamily="34" charset="0"/>
              <a:sym typeface="IBM Plex Serif"/>
            </a:endParaRPr>
          </a:p>
        </p:txBody>
      </p:sp>
      <p:grpSp>
        <p:nvGrpSpPr>
          <p:cNvPr id="235" name="Textgruppe"/>
          <p:cNvGrpSpPr>
            <a:grpSpLocks noGrp="1" noUngrp="1" noRot="1" noMove="1" noResize="1"/>
          </p:cNvGrpSpPr>
          <p:nvPr/>
        </p:nvGrpSpPr>
        <p:grpSpPr>
          <a:xfrm>
            <a:off x="578299" y="2409248"/>
            <a:ext cx="2114550" cy="1864086"/>
            <a:chOff x="8906302" y="3201041"/>
            <a:chExt cx="2819400" cy="2372612"/>
          </a:xfrm>
        </p:grpSpPr>
        <p:sp>
          <p:nvSpPr>
            <p:cNvPr id="236" name="Headline 2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906302" y="3201041"/>
              <a:ext cx="2819400" cy="38190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500"/>
                <a:buFont typeface="IBM Plex Serif"/>
                <a:buNone/>
              </a:pPr>
              <a:r>
                <a:rPr lang="de-DE" sz="1500" b="1" dirty="0">
                  <a:solidFill>
                    <a:srgbClr val="3F3F3F"/>
                  </a:solidFill>
                  <a:latin typeface="+mj-lt"/>
                  <a:ea typeface="IBM Plex Serif"/>
                  <a:cs typeface="Arial" panose="020B0604020202020204" pitchFamily="34" charset="0"/>
                  <a:sym typeface="IBM Plex Serif"/>
                </a:rPr>
                <a:t>Zielsetzung &amp; Vision</a:t>
              </a:r>
              <a:endParaRPr sz="1400" dirty="0">
                <a:solidFill>
                  <a:srgbClr val="3F3F3F"/>
                </a:solidFill>
                <a:latin typeface="+mj-lt"/>
                <a:ea typeface="IBM Plex Serif"/>
                <a:cs typeface="Arial" panose="020B0604020202020204" pitchFamily="34" charset="0"/>
                <a:sym typeface="IBM Plex Serif"/>
              </a:endParaRPr>
            </a:p>
          </p:txBody>
        </p:sp>
        <p:sp>
          <p:nvSpPr>
            <p:cNvPr id="238" name="Text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906302" y="3634585"/>
              <a:ext cx="2819400" cy="19390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127000" marR="0" lvl="0" indent="-12065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900"/>
                <a:buFont typeface="Arial"/>
                <a:buChar char="•"/>
              </a:pPr>
              <a:r>
                <a:rPr lang="de-DE" sz="900" b="0" i="0" dirty="0">
                  <a:solidFill>
                    <a:srgbClr val="3F3F3F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Was sind die </a:t>
              </a:r>
              <a:r>
                <a:rPr lang="de-DE" sz="900" b="1" i="0" dirty="0">
                  <a:solidFill>
                    <a:srgbClr val="3F3F3F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spezifischen Ziele </a:t>
              </a:r>
              <a:r>
                <a:rPr lang="de-DE" sz="900" b="0" i="0" dirty="0">
                  <a:solidFill>
                    <a:srgbClr val="3F3F3F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für den Ticketverkauf (z. B. Anzahl, Umsatz) und wie werden sie gemessen?</a:t>
              </a:r>
            </a:p>
            <a:p>
              <a:pPr marL="127000" marR="0" lvl="0" indent="-12065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900"/>
                <a:buFont typeface="Arial"/>
                <a:buChar char="•"/>
              </a:pPr>
              <a:r>
                <a:rPr lang="de-DE" sz="900" b="0" i="0" dirty="0">
                  <a:solidFill>
                    <a:srgbClr val="3F3F3F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Welche </a:t>
              </a:r>
              <a:r>
                <a:rPr lang="de-DE" sz="900" b="1" i="0" dirty="0">
                  <a:solidFill>
                    <a:srgbClr val="3F3F3F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Zielgruppen</a:t>
              </a:r>
              <a:r>
                <a:rPr lang="de-DE" sz="900" b="0" i="0" dirty="0">
                  <a:solidFill>
                    <a:srgbClr val="3F3F3F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 sollen erreicht werden (z. B. nach Personas segmentiert)?</a:t>
              </a:r>
            </a:p>
          </p:txBody>
        </p:sp>
      </p:grpSp>
      <p:grpSp>
        <p:nvGrpSpPr>
          <p:cNvPr id="10" name="Target 1">
            <a:extLst>
              <a:ext uri="{FF2B5EF4-FFF2-40B4-BE49-F238E27FC236}">
                <a16:creationId xmlns:a16="http://schemas.microsoft.com/office/drawing/2014/main" id="{ECF129BA-238C-B139-EC29-5DD427047A52}"/>
              </a:ext>
            </a:extLst>
          </p:cNvPr>
          <p:cNvGrpSpPr/>
          <p:nvPr/>
        </p:nvGrpSpPr>
        <p:grpSpPr>
          <a:xfrm>
            <a:off x="5829300" y="667703"/>
            <a:ext cx="2846785" cy="1078360"/>
            <a:chOff x="5829300" y="667703"/>
            <a:chExt cx="2846785" cy="1078360"/>
          </a:xfrm>
        </p:grpSpPr>
        <p:sp>
          <p:nvSpPr>
            <p:cNvPr id="239" name="Box"/>
            <p:cNvSpPr>
              <a:spLocks/>
            </p:cNvSpPr>
            <p:nvPr/>
          </p:nvSpPr>
          <p:spPr>
            <a:xfrm>
              <a:off x="5829300" y="667703"/>
              <a:ext cx="2846785" cy="1078360"/>
            </a:xfrm>
            <a:prstGeom prst="roundRect">
              <a:avLst>
                <a:gd name="adj" fmla="val 7066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40" name="Text"/>
            <p:cNvSpPr/>
            <p:nvPr/>
          </p:nvSpPr>
          <p:spPr>
            <a:xfrm>
              <a:off x="6829988" y="871695"/>
              <a:ext cx="1764210" cy="6703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de-DE" sz="900" dirty="0">
                  <a:solidFill>
                    <a:schemeClr val="lt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100 % Auslastung der Veranstaltungen durch effektive Ticketverkäufe</a:t>
              </a:r>
            </a:p>
          </p:txBody>
        </p:sp>
        <p:sp>
          <p:nvSpPr>
            <p:cNvPr id="9" name="Icon">
              <a:extLst>
                <a:ext uri="{FF2B5EF4-FFF2-40B4-BE49-F238E27FC236}">
                  <a16:creationId xmlns:a16="http://schemas.microsoft.com/office/drawing/2014/main" id="{B15F33C7-932D-A4FA-DDA4-1EA39A3C18EA}"/>
                </a:ext>
              </a:extLst>
            </p:cNvPr>
            <p:cNvSpPr/>
            <p:nvPr/>
          </p:nvSpPr>
          <p:spPr>
            <a:xfrm>
              <a:off x="6112461" y="996043"/>
              <a:ext cx="417125" cy="417125"/>
            </a:xfrm>
            <a:custGeom>
              <a:avLst/>
              <a:gdLst>
                <a:gd name="connsiteX0" fmla="*/ 265836 w 417125"/>
                <a:gd name="connsiteY0" fmla="*/ 7984 h 417125"/>
                <a:gd name="connsiteX1" fmla="*/ 208563 w 417125"/>
                <a:gd name="connsiteY1" fmla="*/ 0 h 417125"/>
                <a:gd name="connsiteX2" fmla="*/ 0 w 417125"/>
                <a:gd name="connsiteY2" fmla="*/ 208563 h 417125"/>
                <a:gd name="connsiteX3" fmla="*/ 208563 w 417125"/>
                <a:gd name="connsiteY3" fmla="*/ 417125 h 417125"/>
                <a:gd name="connsiteX4" fmla="*/ 417125 w 417125"/>
                <a:gd name="connsiteY4" fmla="*/ 208563 h 417125"/>
                <a:gd name="connsiteX5" fmla="*/ 409141 w 417125"/>
                <a:gd name="connsiteY5" fmla="*/ 151289 h 417125"/>
                <a:gd name="connsiteX6" fmla="*/ 390566 w 417125"/>
                <a:gd name="connsiteY6" fmla="*/ 171983 h 417125"/>
                <a:gd name="connsiteX7" fmla="*/ 387877 w 417125"/>
                <a:gd name="connsiteY7" fmla="*/ 174753 h 417125"/>
                <a:gd name="connsiteX8" fmla="*/ 390973 w 417125"/>
                <a:gd name="connsiteY8" fmla="*/ 208563 h 417125"/>
                <a:gd name="connsiteX9" fmla="*/ 208481 w 417125"/>
                <a:gd name="connsiteY9" fmla="*/ 391055 h 417125"/>
                <a:gd name="connsiteX10" fmla="*/ 26070 w 417125"/>
                <a:gd name="connsiteY10" fmla="*/ 208563 h 417125"/>
                <a:gd name="connsiteX11" fmla="*/ 208563 w 417125"/>
                <a:gd name="connsiteY11" fmla="*/ 26070 h 417125"/>
                <a:gd name="connsiteX12" fmla="*/ 242372 w 417125"/>
                <a:gd name="connsiteY12" fmla="*/ 29166 h 417125"/>
                <a:gd name="connsiteX13" fmla="*/ 245142 w 417125"/>
                <a:gd name="connsiteY13" fmla="*/ 26478 h 417125"/>
                <a:gd name="connsiteX14" fmla="*/ 265836 w 417125"/>
                <a:gd name="connsiteY14" fmla="*/ 7984 h 417125"/>
                <a:gd name="connsiteX15" fmla="*/ 223716 w 417125"/>
                <a:gd name="connsiteY15" fmla="*/ 79107 h 417125"/>
                <a:gd name="connsiteX16" fmla="*/ 208563 w 417125"/>
                <a:gd name="connsiteY16" fmla="*/ 78211 h 417125"/>
                <a:gd name="connsiteX17" fmla="*/ 78211 w 417125"/>
                <a:gd name="connsiteY17" fmla="*/ 208563 h 417125"/>
                <a:gd name="connsiteX18" fmla="*/ 208563 w 417125"/>
                <a:gd name="connsiteY18" fmla="*/ 338914 h 417125"/>
                <a:gd name="connsiteX19" fmla="*/ 338914 w 417125"/>
                <a:gd name="connsiteY19" fmla="*/ 208563 h 417125"/>
                <a:gd name="connsiteX20" fmla="*/ 338018 w 417125"/>
                <a:gd name="connsiteY20" fmla="*/ 193409 h 417125"/>
                <a:gd name="connsiteX21" fmla="*/ 331419 w 417125"/>
                <a:gd name="connsiteY21" fmla="*/ 192676 h 417125"/>
                <a:gd name="connsiteX22" fmla="*/ 311051 w 417125"/>
                <a:gd name="connsiteY22" fmla="*/ 189254 h 417125"/>
                <a:gd name="connsiteX23" fmla="*/ 312844 w 417125"/>
                <a:gd name="connsiteY23" fmla="*/ 208563 h 417125"/>
                <a:gd name="connsiteX24" fmla="*/ 208563 w 417125"/>
                <a:gd name="connsiteY24" fmla="*/ 312844 h 417125"/>
                <a:gd name="connsiteX25" fmla="*/ 104281 w 417125"/>
                <a:gd name="connsiteY25" fmla="*/ 208563 h 417125"/>
                <a:gd name="connsiteX26" fmla="*/ 208563 w 417125"/>
                <a:gd name="connsiteY26" fmla="*/ 104281 h 417125"/>
                <a:gd name="connsiteX27" fmla="*/ 227871 w 417125"/>
                <a:gd name="connsiteY27" fmla="*/ 106074 h 417125"/>
                <a:gd name="connsiteX28" fmla="*/ 224449 w 417125"/>
                <a:gd name="connsiteY28" fmla="*/ 85706 h 417125"/>
                <a:gd name="connsiteX29" fmla="*/ 223716 w 417125"/>
                <a:gd name="connsiteY29" fmla="*/ 79107 h 417125"/>
                <a:gd name="connsiteX30" fmla="*/ 278219 w 417125"/>
                <a:gd name="connsiteY30" fmla="*/ 157400 h 417125"/>
                <a:gd name="connsiteX31" fmla="*/ 335574 w 417125"/>
                <a:gd name="connsiteY31" fmla="*/ 166931 h 417125"/>
                <a:gd name="connsiteX32" fmla="*/ 371258 w 417125"/>
                <a:gd name="connsiteY32" fmla="*/ 154304 h 417125"/>
                <a:gd name="connsiteX33" fmla="*/ 407023 w 417125"/>
                <a:gd name="connsiteY33" fmla="*/ 114058 h 417125"/>
                <a:gd name="connsiteX34" fmla="*/ 398061 w 417125"/>
                <a:gd name="connsiteY34" fmla="*/ 82366 h 417125"/>
                <a:gd name="connsiteX35" fmla="*/ 349424 w 417125"/>
                <a:gd name="connsiteY35" fmla="*/ 67783 h 417125"/>
                <a:gd name="connsiteX36" fmla="*/ 334759 w 417125"/>
                <a:gd name="connsiteY36" fmla="*/ 19064 h 417125"/>
                <a:gd name="connsiteX37" fmla="*/ 303067 w 417125"/>
                <a:gd name="connsiteY37" fmla="*/ 10102 h 417125"/>
                <a:gd name="connsiteX38" fmla="*/ 262821 w 417125"/>
                <a:gd name="connsiteY38" fmla="*/ 45867 h 417125"/>
                <a:gd name="connsiteX39" fmla="*/ 250194 w 417125"/>
                <a:gd name="connsiteY39" fmla="*/ 81551 h 417125"/>
                <a:gd name="connsiteX40" fmla="*/ 259725 w 417125"/>
                <a:gd name="connsiteY40" fmla="*/ 138906 h 417125"/>
                <a:gd name="connsiteX41" fmla="*/ 199275 w 417125"/>
                <a:gd name="connsiteY41" fmla="*/ 199356 h 417125"/>
                <a:gd name="connsiteX42" fmla="*/ 199275 w 417125"/>
                <a:gd name="connsiteY42" fmla="*/ 217769 h 417125"/>
                <a:gd name="connsiteX43" fmla="*/ 217687 w 417125"/>
                <a:gd name="connsiteY43" fmla="*/ 217769 h 417125"/>
                <a:gd name="connsiteX44" fmla="*/ 278138 w 417125"/>
                <a:gd name="connsiteY44" fmla="*/ 157318 h 417125"/>
                <a:gd name="connsiteX45" fmla="*/ 300868 w 417125"/>
                <a:gd name="connsiteY45" fmla="*/ 134751 h 417125"/>
                <a:gd name="connsiteX46" fmla="*/ 342662 w 417125"/>
                <a:gd name="connsiteY46" fmla="*/ 92957 h 417125"/>
                <a:gd name="connsiteX47" fmla="*/ 380790 w 417125"/>
                <a:gd name="connsiteY47" fmla="*/ 104363 h 417125"/>
                <a:gd name="connsiteX48" fmla="*/ 351786 w 417125"/>
                <a:gd name="connsiteY48" fmla="*/ 136951 h 417125"/>
                <a:gd name="connsiteX49" fmla="*/ 339892 w 417125"/>
                <a:gd name="connsiteY49" fmla="*/ 141187 h 417125"/>
                <a:gd name="connsiteX50" fmla="*/ 300868 w 417125"/>
                <a:gd name="connsiteY50" fmla="*/ 134669 h 417125"/>
                <a:gd name="connsiteX51" fmla="*/ 324168 w 417125"/>
                <a:gd name="connsiteY51" fmla="*/ 74545 h 417125"/>
                <a:gd name="connsiteX52" fmla="*/ 282374 w 417125"/>
                <a:gd name="connsiteY52" fmla="*/ 116339 h 417125"/>
                <a:gd name="connsiteX53" fmla="*/ 275857 w 417125"/>
                <a:gd name="connsiteY53" fmla="*/ 77315 h 417125"/>
                <a:gd name="connsiteX54" fmla="*/ 280093 w 417125"/>
                <a:gd name="connsiteY54" fmla="*/ 65420 h 417125"/>
                <a:gd name="connsiteX55" fmla="*/ 312681 w 417125"/>
                <a:gd name="connsiteY55" fmla="*/ 36417 h 417125"/>
                <a:gd name="connsiteX56" fmla="*/ 324087 w 417125"/>
                <a:gd name="connsiteY56" fmla="*/ 74545 h 417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417125" h="417125">
                  <a:moveTo>
                    <a:pt x="265836" y="7984"/>
                  </a:moveTo>
                  <a:cubicBezTo>
                    <a:pt x="247668" y="2770"/>
                    <a:pt x="228441" y="0"/>
                    <a:pt x="208563" y="0"/>
                  </a:cubicBezTo>
                  <a:cubicBezTo>
                    <a:pt x="93364" y="0"/>
                    <a:pt x="0" y="93364"/>
                    <a:pt x="0" y="208563"/>
                  </a:cubicBezTo>
                  <a:cubicBezTo>
                    <a:pt x="0" y="323761"/>
                    <a:pt x="93364" y="417125"/>
                    <a:pt x="208563" y="417125"/>
                  </a:cubicBezTo>
                  <a:cubicBezTo>
                    <a:pt x="323761" y="417125"/>
                    <a:pt x="417125" y="323761"/>
                    <a:pt x="417125" y="208563"/>
                  </a:cubicBezTo>
                  <a:cubicBezTo>
                    <a:pt x="417125" y="188684"/>
                    <a:pt x="414355" y="169457"/>
                    <a:pt x="409141" y="151289"/>
                  </a:cubicBezTo>
                  <a:lnTo>
                    <a:pt x="390566" y="171983"/>
                  </a:lnTo>
                  <a:cubicBezTo>
                    <a:pt x="389670" y="172960"/>
                    <a:pt x="388855" y="173856"/>
                    <a:pt x="387877" y="174753"/>
                  </a:cubicBezTo>
                  <a:cubicBezTo>
                    <a:pt x="389914" y="185751"/>
                    <a:pt x="390973" y="196994"/>
                    <a:pt x="390973" y="208563"/>
                  </a:cubicBezTo>
                  <a:cubicBezTo>
                    <a:pt x="390973" y="309341"/>
                    <a:pt x="309259" y="391055"/>
                    <a:pt x="208481" y="391055"/>
                  </a:cubicBezTo>
                  <a:cubicBezTo>
                    <a:pt x="107703" y="391055"/>
                    <a:pt x="26070" y="309341"/>
                    <a:pt x="26070" y="208563"/>
                  </a:cubicBezTo>
                  <a:cubicBezTo>
                    <a:pt x="26070" y="107784"/>
                    <a:pt x="107784" y="26070"/>
                    <a:pt x="208563" y="26070"/>
                  </a:cubicBezTo>
                  <a:cubicBezTo>
                    <a:pt x="220131" y="26070"/>
                    <a:pt x="231456" y="27129"/>
                    <a:pt x="242372" y="29166"/>
                  </a:cubicBezTo>
                  <a:cubicBezTo>
                    <a:pt x="243269" y="28270"/>
                    <a:pt x="244165" y="27374"/>
                    <a:pt x="245142" y="26478"/>
                  </a:cubicBezTo>
                  <a:lnTo>
                    <a:pt x="265836" y="7984"/>
                  </a:lnTo>
                  <a:close/>
                  <a:moveTo>
                    <a:pt x="223716" y="79107"/>
                  </a:moveTo>
                  <a:cubicBezTo>
                    <a:pt x="218746" y="78537"/>
                    <a:pt x="213695" y="78211"/>
                    <a:pt x="208563" y="78211"/>
                  </a:cubicBezTo>
                  <a:cubicBezTo>
                    <a:pt x="136543" y="78211"/>
                    <a:pt x="78211" y="136543"/>
                    <a:pt x="78211" y="208563"/>
                  </a:cubicBezTo>
                  <a:cubicBezTo>
                    <a:pt x="78211" y="280582"/>
                    <a:pt x="136543" y="338914"/>
                    <a:pt x="208563" y="338914"/>
                  </a:cubicBezTo>
                  <a:cubicBezTo>
                    <a:pt x="280582" y="338914"/>
                    <a:pt x="338914" y="280582"/>
                    <a:pt x="338914" y="208563"/>
                  </a:cubicBezTo>
                  <a:cubicBezTo>
                    <a:pt x="338914" y="203430"/>
                    <a:pt x="338588" y="198379"/>
                    <a:pt x="338018" y="193409"/>
                  </a:cubicBezTo>
                  <a:cubicBezTo>
                    <a:pt x="335818" y="193246"/>
                    <a:pt x="333619" y="193002"/>
                    <a:pt x="331419" y="192676"/>
                  </a:cubicBezTo>
                  <a:lnTo>
                    <a:pt x="311051" y="189254"/>
                  </a:lnTo>
                  <a:cubicBezTo>
                    <a:pt x="312192" y="195527"/>
                    <a:pt x="312844" y="201963"/>
                    <a:pt x="312844" y="208563"/>
                  </a:cubicBezTo>
                  <a:cubicBezTo>
                    <a:pt x="312844" y="266162"/>
                    <a:pt x="266162" y="312844"/>
                    <a:pt x="208563" y="312844"/>
                  </a:cubicBezTo>
                  <a:cubicBezTo>
                    <a:pt x="150963" y="312844"/>
                    <a:pt x="104281" y="266162"/>
                    <a:pt x="104281" y="208563"/>
                  </a:cubicBezTo>
                  <a:cubicBezTo>
                    <a:pt x="104281" y="150963"/>
                    <a:pt x="150963" y="104281"/>
                    <a:pt x="208563" y="104281"/>
                  </a:cubicBezTo>
                  <a:cubicBezTo>
                    <a:pt x="215162" y="104281"/>
                    <a:pt x="221598" y="104933"/>
                    <a:pt x="227871" y="106074"/>
                  </a:cubicBezTo>
                  <a:lnTo>
                    <a:pt x="224449" y="85706"/>
                  </a:lnTo>
                  <a:cubicBezTo>
                    <a:pt x="224042" y="83506"/>
                    <a:pt x="223797" y="81307"/>
                    <a:pt x="223716" y="79107"/>
                  </a:cubicBezTo>
                  <a:close/>
                  <a:moveTo>
                    <a:pt x="278219" y="157400"/>
                  </a:moveTo>
                  <a:lnTo>
                    <a:pt x="335574" y="166931"/>
                  </a:lnTo>
                  <a:cubicBezTo>
                    <a:pt x="348853" y="169131"/>
                    <a:pt x="362296" y="164406"/>
                    <a:pt x="371258" y="154304"/>
                  </a:cubicBezTo>
                  <a:lnTo>
                    <a:pt x="407023" y="114058"/>
                  </a:lnTo>
                  <a:cubicBezTo>
                    <a:pt x="416555" y="103385"/>
                    <a:pt x="411748" y="86439"/>
                    <a:pt x="398061" y="82366"/>
                  </a:cubicBezTo>
                  <a:lnTo>
                    <a:pt x="349424" y="67783"/>
                  </a:lnTo>
                  <a:lnTo>
                    <a:pt x="334759" y="19064"/>
                  </a:lnTo>
                  <a:cubicBezTo>
                    <a:pt x="330686" y="5377"/>
                    <a:pt x="313740" y="570"/>
                    <a:pt x="303067" y="10102"/>
                  </a:cubicBezTo>
                  <a:lnTo>
                    <a:pt x="262821" y="45867"/>
                  </a:lnTo>
                  <a:cubicBezTo>
                    <a:pt x="252801" y="54829"/>
                    <a:pt x="247994" y="68272"/>
                    <a:pt x="250194" y="81551"/>
                  </a:cubicBezTo>
                  <a:lnTo>
                    <a:pt x="259725" y="138906"/>
                  </a:lnTo>
                  <a:lnTo>
                    <a:pt x="199275" y="199356"/>
                  </a:lnTo>
                  <a:cubicBezTo>
                    <a:pt x="194224" y="204408"/>
                    <a:pt x="194224" y="212717"/>
                    <a:pt x="199275" y="217769"/>
                  </a:cubicBezTo>
                  <a:cubicBezTo>
                    <a:pt x="204326" y="222820"/>
                    <a:pt x="212636" y="222820"/>
                    <a:pt x="217687" y="217769"/>
                  </a:cubicBezTo>
                  <a:lnTo>
                    <a:pt x="278138" y="157318"/>
                  </a:lnTo>
                  <a:close/>
                  <a:moveTo>
                    <a:pt x="300868" y="134751"/>
                  </a:moveTo>
                  <a:lnTo>
                    <a:pt x="342662" y="92957"/>
                  </a:lnTo>
                  <a:lnTo>
                    <a:pt x="380790" y="104363"/>
                  </a:lnTo>
                  <a:lnTo>
                    <a:pt x="351786" y="136951"/>
                  </a:lnTo>
                  <a:cubicBezTo>
                    <a:pt x="348772" y="140291"/>
                    <a:pt x="344291" y="141920"/>
                    <a:pt x="339892" y="141187"/>
                  </a:cubicBezTo>
                  <a:lnTo>
                    <a:pt x="300868" y="134669"/>
                  </a:lnTo>
                  <a:close/>
                  <a:moveTo>
                    <a:pt x="324168" y="74545"/>
                  </a:moveTo>
                  <a:lnTo>
                    <a:pt x="282374" y="116339"/>
                  </a:lnTo>
                  <a:lnTo>
                    <a:pt x="275857" y="77315"/>
                  </a:lnTo>
                  <a:cubicBezTo>
                    <a:pt x="275123" y="72915"/>
                    <a:pt x="276671" y="68435"/>
                    <a:pt x="280093" y="65420"/>
                  </a:cubicBezTo>
                  <a:lnTo>
                    <a:pt x="312681" y="36417"/>
                  </a:lnTo>
                  <a:lnTo>
                    <a:pt x="324087" y="74545"/>
                  </a:lnTo>
                  <a:close/>
                </a:path>
              </a:pathLst>
            </a:custGeom>
            <a:solidFill>
              <a:schemeClr val="bg1"/>
            </a:solidFill>
            <a:ln w="8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  <p:grpSp>
        <p:nvGrpSpPr>
          <p:cNvPr id="11" name="Target 2">
            <a:extLst>
              <a:ext uri="{FF2B5EF4-FFF2-40B4-BE49-F238E27FC236}">
                <a16:creationId xmlns:a16="http://schemas.microsoft.com/office/drawing/2014/main" id="{18D02F62-6785-ACD4-D115-9FD3841EAC31}"/>
              </a:ext>
            </a:extLst>
          </p:cNvPr>
          <p:cNvGrpSpPr/>
          <p:nvPr/>
        </p:nvGrpSpPr>
        <p:grpSpPr>
          <a:xfrm>
            <a:off x="5829300" y="2032570"/>
            <a:ext cx="2856335" cy="1078360"/>
            <a:chOff x="5829300" y="2032570"/>
            <a:chExt cx="2856335" cy="1078360"/>
          </a:xfrm>
        </p:grpSpPr>
        <p:sp>
          <p:nvSpPr>
            <p:cNvPr id="226" name="Box"/>
            <p:cNvSpPr>
              <a:spLocks/>
            </p:cNvSpPr>
            <p:nvPr/>
          </p:nvSpPr>
          <p:spPr>
            <a:xfrm>
              <a:off x="5829300" y="2032570"/>
              <a:ext cx="2856335" cy="1078360"/>
            </a:xfrm>
            <a:prstGeom prst="roundRect">
              <a:avLst>
                <a:gd name="adj" fmla="val 5781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 dirty="0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27" name="Text"/>
            <p:cNvSpPr>
              <a:spLocks/>
            </p:cNvSpPr>
            <p:nvPr/>
          </p:nvSpPr>
          <p:spPr>
            <a:xfrm>
              <a:off x="6829988" y="2330029"/>
              <a:ext cx="1764210" cy="48344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de-DE" sz="900" dirty="0">
                  <a:solidFill>
                    <a:schemeClr val="tx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Steigerung der Marken-bekanntheit und Reichweite</a:t>
              </a:r>
            </a:p>
          </p:txBody>
        </p:sp>
        <p:pic>
          <p:nvPicPr>
            <p:cNvPr id="4" name="Icon">
              <a:extLst>
                <a:ext uri="{FF2B5EF4-FFF2-40B4-BE49-F238E27FC236}">
                  <a16:creationId xmlns:a16="http://schemas.microsoft.com/office/drawing/2014/main" id="{F619EEA4-D067-7C29-6DA0-A5CCC71CA5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112461" y="2363187"/>
              <a:ext cx="417125" cy="417125"/>
            </a:xfrm>
            <a:prstGeom prst="rect">
              <a:avLst/>
            </a:prstGeom>
          </p:spPr>
        </p:pic>
      </p:grpSp>
      <p:grpSp>
        <p:nvGrpSpPr>
          <p:cNvPr id="12" name="Target 3">
            <a:extLst>
              <a:ext uri="{FF2B5EF4-FFF2-40B4-BE49-F238E27FC236}">
                <a16:creationId xmlns:a16="http://schemas.microsoft.com/office/drawing/2014/main" id="{4093F9F0-973D-A3A5-7A70-4749C0508CC9}"/>
              </a:ext>
            </a:extLst>
          </p:cNvPr>
          <p:cNvGrpSpPr/>
          <p:nvPr/>
        </p:nvGrpSpPr>
        <p:grpSpPr>
          <a:xfrm>
            <a:off x="5829300" y="3397438"/>
            <a:ext cx="2856335" cy="1078360"/>
            <a:chOff x="5829300" y="3397438"/>
            <a:chExt cx="2856335" cy="1078360"/>
          </a:xfrm>
        </p:grpSpPr>
        <p:sp>
          <p:nvSpPr>
            <p:cNvPr id="224" name="Box"/>
            <p:cNvSpPr>
              <a:spLocks/>
            </p:cNvSpPr>
            <p:nvPr/>
          </p:nvSpPr>
          <p:spPr>
            <a:xfrm>
              <a:off x="5829300" y="3397438"/>
              <a:ext cx="2856335" cy="1078360"/>
            </a:xfrm>
            <a:prstGeom prst="roundRect">
              <a:avLst>
                <a:gd name="adj" fmla="val 6625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25" name="Text"/>
            <p:cNvSpPr>
              <a:spLocks/>
            </p:cNvSpPr>
            <p:nvPr/>
          </p:nvSpPr>
          <p:spPr>
            <a:xfrm>
              <a:off x="6829988" y="3699527"/>
              <a:ext cx="1764210" cy="4741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de-DE" sz="900" dirty="0">
                  <a:solidFill>
                    <a:schemeClr val="tx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Verbesserung der Kunden-bindung durch personalisierte Angebote</a:t>
              </a:r>
            </a:p>
          </p:txBody>
        </p:sp>
        <p:pic>
          <p:nvPicPr>
            <p:cNvPr id="3" name="Icon">
              <a:extLst>
                <a:ext uri="{FF2B5EF4-FFF2-40B4-BE49-F238E27FC236}">
                  <a16:creationId xmlns:a16="http://schemas.microsoft.com/office/drawing/2014/main" id="{A36E1311-9459-B5FF-80FD-29063B6E466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112461" y="3730332"/>
              <a:ext cx="417125" cy="41712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Background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915150" y="0"/>
            <a:ext cx="222885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pic>
        <p:nvPicPr>
          <p:cNvPr id="277" name="Image Placeholder"/>
          <p:cNvPicPr preferRelativeResize="0"/>
          <p:nvPr/>
        </p:nvPicPr>
        <p:blipFill rotWithShape="1">
          <a:blip r:embed="rId3">
            <a:alphaModFix/>
          </a:blip>
          <a:srcRect l="26973" r="26972"/>
          <a:stretch/>
        </p:blipFill>
        <p:spPr>
          <a:xfrm>
            <a:off x="5314949" y="519113"/>
            <a:ext cx="3361135" cy="4105275"/>
          </a:xfrm>
          <a:prstGeom prst="roundRect">
            <a:avLst>
              <a:gd name="adj" fmla="val 6465"/>
            </a:avLst>
          </a:prstGeom>
          <a:noFill/>
          <a:ln>
            <a:noFill/>
          </a:ln>
        </p:spPr>
      </p:pic>
      <p:sp>
        <p:nvSpPr>
          <p:cNvPr id="288" name="Farbfläch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4897" y="695660"/>
            <a:ext cx="4410052" cy="126618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89" name="Persona Vorlage"/>
          <p:cNvSpPr txBox="1"/>
          <p:nvPr/>
        </p:nvSpPr>
        <p:spPr>
          <a:xfrm>
            <a:off x="1138531" y="955696"/>
            <a:ext cx="3513479" cy="5038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Persona Vorlage</a:t>
            </a:r>
            <a:endParaRPr sz="2700" b="1" dirty="0">
              <a:solidFill>
                <a:schemeClr val="lt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90" name="Subline Placeholder"/>
          <p:cNvSpPr txBox="1"/>
          <p:nvPr/>
        </p:nvSpPr>
        <p:spPr>
          <a:xfrm>
            <a:off x="1170782" y="1446215"/>
            <a:ext cx="2311734" cy="300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500" dirty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Persona-Name (XX J. alt)</a:t>
            </a:r>
            <a:endParaRPr sz="1100" dirty="0">
              <a:latin typeface="+mj-lt"/>
            </a:endParaRPr>
          </a:p>
        </p:txBody>
      </p:sp>
      <p:sp>
        <p:nvSpPr>
          <p:cNvPr id="295" name="Text"/>
          <p:cNvSpPr txBox="1"/>
          <p:nvPr/>
        </p:nvSpPr>
        <p:spPr>
          <a:xfrm>
            <a:off x="904897" y="2089628"/>
            <a:ext cx="3801678" cy="2269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100" b="1" i="0" dirty="0">
                <a:solidFill>
                  <a:srgbClr val="7F7F7F"/>
                </a:solidFill>
                <a:latin typeface="+mj-lt"/>
                <a:ea typeface="IBM Plex Serif"/>
                <a:cs typeface="IBM Plex Serif"/>
                <a:sym typeface="IBM Plex Serif"/>
              </a:rPr>
              <a:t>Beschreibung:</a:t>
            </a: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100" b="0" i="0" dirty="0">
                <a:solidFill>
                  <a:srgbClr val="7F7F7F"/>
                </a:solidFill>
                <a:latin typeface="+mj-lt"/>
                <a:ea typeface="IBM Plex Serif"/>
                <a:cs typeface="IBM Plex Serif"/>
                <a:sym typeface="IBM Plex Serif"/>
              </a:rPr>
              <a:t>Kurze Beschreibung der Bedürfnisse (Was braucht die </a:t>
            </a:r>
            <a:r>
              <a:rPr lang="de-DE" sz="1100" dirty="0">
                <a:solidFill>
                  <a:srgbClr val="7F7F7F"/>
                </a:solidFill>
                <a:latin typeface="+mj-lt"/>
                <a:ea typeface="IBM Plex Serif"/>
                <a:cs typeface="IBM Plex Serif"/>
                <a:sym typeface="IBM Plex Serif"/>
              </a:rPr>
              <a:t>P</a:t>
            </a:r>
            <a:r>
              <a:rPr lang="de-DE" sz="1100" b="0" i="0" dirty="0">
                <a:solidFill>
                  <a:srgbClr val="7F7F7F"/>
                </a:solidFill>
                <a:latin typeface="+mj-lt"/>
                <a:ea typeface="IBM Plex Serif"/>
                <a:cs typeface="IBM Plex Serif"/>
                <a:sym typeface="IBM Plex Serif"/>
              </a:rPr>
              <a:t>ersona?), Treiber und Überzeugungen (Was erfüllt die Persona?), um das Leben und Verhalten der Zielgruppe nachzuempfinden.</a:t>
            </a: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de-DE" sz="1100" b="0" i="0" dirty="0">
              <a:solidFill>
                <a:srgbClr val="7F7F7F"/>
              </a:solidFill>
              <a:latin typeface="+mj-lt"/>
              <a:ea typeface="IBM Plex Serif"/>
              <a:cs typeface="IBM Plex Serif"/>
              <a:sym typeface="IBM Plex Serif"/>
            </a:endParaRP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100" b="1" dirty="0">
                <a:solidFill>
                  <a:srgbClr val="7F7F7F"/>
                </a:solidFill>
                <a:latin typeface="+mj-lt"/>
                <a:sym typeface="IBM Plex Serif"/>
              </a:rPr>
              <a:t>Charakterzüge:</a:t>
            </a:r>
          </a:p>
          <a:p>
            <a:pPr marL="171450" marR="0" lvl="0" indent="-17145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de-DE" sz="1100" dirty="0">
                <a:solidFill>
                  <a:srgbClr val="7F7F7F"/>
                </a:solidFill>
                <a:latin typeface="+mj-lt"/>
                <a:sym typeface="IBM Plex Serif"/>
              </a:rPr>
              <a:t>Charakterzug 1</a:t>
            </a:r>
          </a:p>
          <a:p>
            <a:pPr marL="171450" marR="0" lvl="0" indent="-17145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de-DE" sz="1100" dirty="0">
                <a:solidFill>
                  <a:srgbClr val="7F7F7F"/>
                </a:solidFill>
                <a:latin typeface="+mj-lt"/>
                <a:sym typeface="IBM Plex Serif"/>
              </a:rPr>
              <a:t>Charakterzug 2</a:t>
            </a:r>
          </a:p>
          <a:p>
            <a:pPr marL="171450" marR="0" lvl="0" indent="-17145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de-DE" sz="1100" dirty="0">
                <a:solidFill>
                  <a:srgbClr val="7F7F7F"/>
                </a:solidFill>
                <a:latin typeface="+mj-lt"/>
                <a:sym typeface="IBM Plex Serif"/>
              </a:rPr>
              <a:t>Charakterzug 2</a:t>
            </a:r>
            <a:endParaRPr sz="1100" dirty="0">
              <a:latin typeface="+mj-lt"/>
            </a:endParaRPr>
          </a:p>
        </p:txBody>
      </p:sp>
      <p:sp>
        <p:nvSpPr>
          <p:cNvPr id="278" name="Farbläche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894889" y="2168522"/>
            <a:ext cx="1510030" cy="86523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dirty="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80" name="Beliebte Kanäle"/>
          <p:cNvSpPr txBox="1"/>
          <p:nvPr/>
        </p:nvSpPr>
        <p:spPr>
          <a:xfrm>
            <a:off x="5049900" y="2299005"/>
            <a:ext cx="1205837" cy="289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100" dirty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Beliebte Kanäle</a:t>
            </a:r>
            <a:endParaRPr sz="1100" dirty="0">
              <a:solidFill>
                <a:schemeClr val="lt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91" name="Farbfläche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917758" y="3185564"/>
            <a:ext cx="2131080" cy="124577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93" name="Zitat Placeholder"/>
          <p:cNvSpPr txBox="1"/>
          <p:nvPr/>
        </p:nvSpPr>
        <p:spPr>
          <a:xfrm>
            <a:off x="5096840" y="3357416"/>
            <a:ext cx="1095341" cy="561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600" b="0" dirty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„Kurzes Zitat“</a:t>
            </a:r>
            <a:endParaRPr sz="800" dirty="0">
              <a:latin typeface="+mj-lt"/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A68AEEA2-8DEE-6E93-7420-5F24B823C301}"/>
              </a:ext>
            </a:extLst>
          </p:cNvPr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125130" y="2670881"/>
            <a:ext cx="95662" cy="153059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466987BF-3DDB-39F1-1B25-EF3B87D4371A}"/>
              </a:ext>
            </a:extLst>
          </p:cNvPr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470958" y="2663395"/>
            <a:ext cx="147025" cy="168029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299AE6A0-7D04-F2D8-D070-BDDE8E6A431D}"/>
              </a:ext>
            </a:extLst>
          </p:cNvPr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860363" y="2663395"/>
            <a:ext cx="169791" cy="16979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>
          <a:extLst>
            <a:ext uri="{FF2B5EF4-FFF2-40B4-BE49-F238E27FC236}">
              <a16:creationId xmlns:a16="http://schemas.microsoft.com/office/drawing/2014/main" id="{48A61A7E-CD23-41C8-BEFB-45AF191E0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6">
            <a:extLst>
              <a:ext uri="{FF2B5EF4-FFF2-40B4-BE49-F238E27FC236}">
                <a16:creationId xmlns:a16="http://schemas.microsoft.com/office/drawing/2014/main" id="{1B34433B-BD2F-3820-17D4-F17D4B5E9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915150" y="0"/>
            <a:ext cx="222885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pic>
        <p:nvPicPr>
          <p:cNvPr id="277" name="Google Shape;277;p36">
            <a:extLst>
              <a:ext uri="{FF2B5EF4-FFF2-40B4-BE49-F238E27FC236}">
                <a16:creationId xmlns:a16="http://schemas.microsoft.com/office/drawing/2014/main" id="{7C753A9A-996E-8D2A-415F-153A8E078AD2}"/>
              </a:ext>
            </a:extLst>
          </p:cNvPr>
          <p:cNvPicPr preferRelativeResize="0"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/>
          <a:srcRect l="38654" t="23999" r="14654"/>
          <a:stretch/>
        </p:blipFill>
        <p:spPr>
          <a:xfrm>
            <a:off x="5314949" y="519113"/>
            <a:ext cx="3361135" cy="4105275"/>
          </a:xfrm>
          <a:prstGeom prst="roundRect">
            <a:avLst>
              <a:gd name="adj" fmla="val 6465"/>
            </a:avLst>
          </a:prstGeom>
          <a:noFill/>
          <a:ln>
            <a:noFill/>
          </a:ln>
        </p:spPr>
      </p:pic>
      <p:sp>
        <p:nvSpPr>
          <p:cNvPr id="288" name="Google Shape;288;p36">
            <a:extLst>
              <a:ext uri="{FF2B5EF4-FFF2-40B4-BE49-F238E27FC236}">
                <a16:creationId xmlns:a16="http://schemas.microsoft.com/office/drawing/2014/main" id="{1831F91B-794D-8885-04EE-D66EF34BAD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4897" y="695660"/>
            <a:ext cx="4410052" cy="126618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89" name="Google Shape;289;p36">
            <a:extLst>
              <a:ext uri="{FF2B5EF4-FFF2-40B4-BE49-F238E27FC236}">
                <a16:creationId xmlns:a16="http://schemas.microsoft.com/office/drawing/2014/main" id="{0149B524-419C-FDAB-6F16-ECF784C6D1B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38531" y="955696"/>
            <a:ext cx="3513479" cy="5038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Marcel Sommer</a:t>
            </a:r>
            <a:endParaRPr sz="2700" b="1" dirty="0">
              <a:solidFill>
                <a:schemeClr val="lt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90" name="Google Shape;290;p36">
            <a:extLst>
              <a:ext uri="{FF2B5EF4-FFF2-40B4-BE49-F238E27FC236}">
                <a16:creationId xmlns:a16="http://schemas.microsoft.com/office/drawing/2014/main" id="{E7C9498C-85D4-4F5B-7094-00D80D269F3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70782" y="1446215"/>
            <a:ext cx="2311734" cy="300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500" dirty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Fan (20 – 42 J.)</a:t>
            </a:r>
            <a:endParaRPr sz="1100" dirty="0">
              <a:latin typeface="+mj-lt"/>
            </a:endParaRP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460BF515-71CD-22B3-24A0-BC5436B1FCF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4917758" y="3185564"/>
            <a:ext cx="2131080" cy="1245771"/>
            <a:chOff x="904897" y="3138315"/>
            <a:chExt cx="2131080" cy="1245771"/>
          </a:xfrm>
        </p:grpSpPr>
        <p:sp>
          <p:nvSpPr>
            <p:cNvPr id="291" name="Google Shape;291;p36">
              <a:extLst>
                <a:ext uri="{FF2B5EF4-FFF2-40B4-BE49-F238E27FC236}">
                  <a16:creationId xmlns:a16="http://schemas.microsoft.com/office/drawing/2014/main" id="{53E1E816-8454-BCB2-35E0-510C2708BB4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04897" y="3138315"/>
              <a:ext cx="2131080" cy="124577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93" name="Google Shape;293;p36">
              <a:extLst>
                <a:ext uri="{FF2B5EF4-FFF2-40B4-BE49-F238E27FC236}">
                  <a16:creationId xmlns:a16="http://schemas.microsoft.com/office/drawing/2014/main" id="{A6D60CCD-BA4C-6860-02B4-540232F8C2EC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083979" y="3310167"/>
              <a:ext cx="1951998" cy="80788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de-DE" sz="1600" b="0" dirty="0">
                  <a:solidFill>
                    <a:schemeClr val="lt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„Ich gehe mit Freunden &amp; guter Laune zum Event“</a:t>
              </a:r>
              <a:endParaRPr sz="800" dirty="0">
                <a:latin typeface="+mj-lt"/>
              </a:endParaRPr>
            </a:p>
          </p:txBody>
        </p:sp>
      </p:grpSp>
      <p:sp>
        <p:nvSpPr>
          <p:cNvPr id="295" name="Google Shape;295;p36">
            <a:extLst>
              <a:ext uri="{FF2B5EF4-FFF2-40B4-BE49-F238E27FC236}">
                <a16:creationId xmlns:a16="http://schemas.microsoft.com/office/drawing/2014/main" id="{5DBB9B77-D823-DFB7-8E65-DD971C93D60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04897" y="2089628"/>
            <a:ext cx="3801678" cy="2269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100" b="1" i="0" dirty="0">
                <a:solidFill>
                  <a:srgbClr val="7F7F7F"/>
                </a:solidFill>
                <a:latin typeface="+mj-lt"/>
                <a:ea typeface="IBM Plex Serif"/>
                <a:cs typeface="IBM Plex Serif"/>
                <a:sym typeface="IBM Plex Serif"/>
              </a:rPr>
              <a:t>Beschreibung:</a:t>
            </a: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100" b="0" i="0" dirty="0">
                <a:solidFill>
                  <a:srgbClr val="7F7F7F"/>
                </a:solidFill>
                <a:latin typeface="+mj-lt"/>
                <a:ea typeface="IBM Plex Serif"/>
                <a:cs typeface="IBM Plex Serif"/>
                <a:sym typeface="IBM Plex Serif"/>
              </a:rPr>
              <a:t>Marcel wünscht sich wertvolle </a:t>
            </a:r>
            <a:r>
              <a:rPr lang="de-DE" sz="1100" dirty="0">
                <a:solidFill>
                  <a:srgbClr val="7F7F7F"/>
                </a:solidFill>
                <a:latin typeface="+mj-lt"/>
                <a:ea typeface="IBM Plex Serif"/>
                <a:cs typeface="IBM Plex Serif"/>
                <a:sym typeface="IBM Plex Serif"/>
              </a:rPr>
              <a:t>V</a:t>
            </a:r>
            <a:r>
              <a:rPr lang="de-DE" sz="1100" b="0" i="0" dirty="0">
                <a:solidFill>
                  <a:srgbClr val="7F7F7F"/>
                </a:solidFill>
                <a:latin typeface="+mj-lt"/>
                <a:ea typeface="IBM Plex Serif"/>
                <a:cs typeface="IBM Plex Serif"/>
                <a:sym typeface="IBM Plex Serif"/>
              </a:rPr>
              <a:t>eranstaltungserlebnisse und nutzt dafür intuitiv auch </a:t>
            </a:r>
            <a:r>
              <a:rPr lang="de-DE" sz="1100" dirty="0">
                <a:solidFill>
                  <a:srgbClr val="7F7F7F"/>
                </a:solidFill>
                <a:latin typeface="+mj-lt"/>
                <a:ea typeface="IBM Plex Serif"/>
                <a:cs typeface="IBM Plex Serif"/>
                <a:sym typeface="IBM Plex Serif"/>
              </a:rPr>
              <a:t>T</a:t>
            </a:r>
            <a:r>
              <a:rPr lang="de-DE" sz="1100" b="0" i="0" dirty="0">
                <a:solidFill>
                  <a:srgbClr val="7F7F7F"/>
                </a:solidFill>
                <a:latin typeface="+mj-lt"/>
                <a:ea typeface="IBM Plex Serif"/>
                <a:cs typeface="IBM Plex Serif"/>
                <a:sym typeface="IBM Plex Serif"/>
              </a:rPr>
              <a:t>echnologie. Er besucht Events, um positive Erinnerungen in der Gemeinschaft zu schaffen und den Alltag hinter sich zu lassen.</a:t>
            </a: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de-DE" sz="1100" b="0" i="0" dirty="0">
              <a:solidFill>
                <a:srgbClr val="7F7F7F"/>
              </a:solidFill>
              <a:latin typeface="+mj-lt"/>
              <a:ea typeface="IBM Plex Serif"/>
              <a:cs typeface="IBM Plex Serif"/>
              <a:sym typeface="IBM Plex Serif"/>
            </a:endParaRP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100" b="1" dirty="0">
                <a:solidFill>
                  <a:srgbClr val="7F7F7F"/>
                </a:solidFill>
                <a:latin typeface="+mj-lt"/>
                <a:sym typeface="IBM Plex Serif"/>
              </a:rPr>
              <a:t>Charakterzüge:</a:t>
            </a:r>
          </a:p>
          <a:p>
            <a:pPr marL="171450" marR="0" lvl="0" indent="-17145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de-DE" sz="1100" dirty="0">
                <a:solidFill>
                  <a:srgbClr val="7F7F7F"/>
                </a:solidFill>
                <a:latin typeface="+mj-lt"/>
                <a:sym typeface="IBM Plex Serif"/>
              </a:rPr>
              <a:t>Offenheit und Geselligkeit</a:t>
            </a:r>
          </a:p>
          <a:p>
            <a:pPr marL="171450" marR="0" lvl="0" indent="-17145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de-DE" sz="1100" dirty="0">
                <a:solidFill>
                  <a:srgbClr val="7F7F7F"/>
                </a:solidFill>
                <a:latin typeface="+mj-lt"/>
                <a:sym typeface="IBM Plex Serif"/>
              </a:rPr>
              <a:t>Spaß und Unterhaltung</a:t>
            </a:r>
          </a:p>
          <a:p>
            <a:pPr marL="171450" marR="0" lvl="0" indent="-17145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de-DE" sz="1100" dirty="0">
                <a:solidFill>
                  <a:srgbClr val="7F7F7F"/>
                </a:solidFill>
                <a:latin typeface="+mj-lt"/>
                <a:sym typeface="IBM Plex Serif"/>
              </a:rPr>
              <a:t>Gemeinschaftssinn</a:t>
            </a:r>
            <a:endParaRPr sz="1100" dirty="0">
              <a:latin typeface="+mj-lt"/>
            </a:endParaRPr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61CF54F6-95BA-1F36-7B84-F37798B7EDDA}"/>
              </a:ext>
            </a:extLst>
          </p:cNvPr>
          <p:cNvGrpSpPr/>
          <p:nvPr/>
        </p:nvGrpSpPr>
        <p:grpSpPr>
          <a:xfrm>
            <a:off x="4894889" y="2168522"/>
            <a:ext cx="1510030" cy="865230"/>
            <a:chOff x="4894889" y="2168522"/>
            <a:chExt cx="1510030" cy="865230"/>
          </a:xfrm>
        </p:grpSpPr>
        <p:sp>
          <p:nvSpPr>
            <p:cNvPr id="278" name="Google Shape;278;p36">
              <a:extLst>
                <a:ext uri="{FF2B5EF4-FFF2-40B4-BE49-F238E27FC236}">
                  <a16:creationId xmlns:a16="http://schemas.microsoft.com/office/drawing/2014/main" id="{BA74CCA3-A05D-C538-CB67-355E6F6AE423}"/>
                </a:ext>
              </a:extLst>
            </p:cNvPr>
            <p:cNvSpPr>
              <a:spLocks/>
            </p:cNvSpPr>
            <p:nvPr/>
          </p:nvSpPr>
          <p:spPr>
            <a:xfrm>
              <a:off x="4894889" y="2168522"/>
              <a:ext cx="1510030" cy="86523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IBM Plex Serif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80" name="Google Shape;280;p36">
              <a:extLst>
                <a:ext uri="{FF2B5EF4-FFF2-40B4-BE49-F238E27FC236}">
                  <a16:creationId xmlns:a16="http://schemas.microsoft.com/office/drawing/2014/main" id="{9CE08157-20FE-4FE4-6EE4-1ABD7E5871E6}"/>
                </a:ext>
              </a:extLst>
            </p:cNvPr>
            <p:cNvSpPr txBox="1">
              <a:spLocks/>
            </p:cNvSpPr>
            <p:nvPr/>
          </p:nvSpPr>
          <p:spPr>
            <a:xfrm>
              <a:off x="5049900" y="2299005"/>
              <a:ext cx="1205837" cy="2892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de-DE" sz="1100" dirty="0">
                  <a:solidFill>
                    <a:schemeClr val="lt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Beliebte Kanäle</a:t>
              </a:r>
              <a:endParaRPr sz="1100" dirty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7" name="Grafik 1">
              <a:extLst>
                <a:ext uri="{FF2B5EF4-FFF2-40B4-BE49-F238E27FC236}">
                  <a16:creationId xmlns:a16="http://schemas.microsoft.com/office/drawing/2014/main" id="{D7AF726F-7C4A-DDE0-ED04-475587C87D65}"/>
                </a:ext>
              </a:extLst>
            </p:cNvPr>
            <p:cNvSpPr/>
            <p:nvPr/>
          </p:nvSpPr>
          <p:spPr>
            <a:xfrm>
              <a:off x="5129315" y="2670881"/>
              <a:ext cx="87201" cy="153059"/>
            </a:xfrm>
            <a:custGeom>
              <a:avLst/>
              <a:gdLst>
                <a:gd name="connsiteX0" fmla="*/ 19730 w 87201"/>
                <a:gd name="connsiteY0" fmla="*/ 89474 h 153059"/>
                <a:gd name="connsiteX1" fmla="*/ 19730 w 87201"/>
                <a:gd name="connsiteY1" fmla="*/ 153059 h 153059"/>
                <a:gd name="connsiteX2" fmla="*/ 54408 w 87201"/>
                <a:gd name="connsiteY2" fmla="*/ 153059 h 153059"/>
                <a:gd name="connsiteX3" fmla="*/ 54408 w 87201"/>
                <a:gd name="connsiteY3" fmla="*/ 89474 h 153059"/>
                <a:gd name="connsiteX4" fmla="*/ 80266 w 87201"/>
                <a:gd name="connsiteY4" fmla="*/ 89474 h 153059"/>
                <a:gd name="connsiteX5" fmla="*/ 85647 w 87201"/>
                <a:gd name="connsiteY5" fmla="*/ 60237 h 153059"/>
                <a:gd name="connsiteX6" fmla="*/ 54408 w 87201"/>
                <a:gd name="connsiteY6" fmla="*/ 60237 h 153059"/>
                <a:gd name="connsiteX7" fmla="*/ 54408 w 87201"/>
                <a:gd name="connsiteY7" fmla="*/ 49894 h 153059"/>
                <a:gd name="connsiteX8" fmla="*/ 76141 w 87201"/>
                <a:gd name="connsiteY8" fmla="*/ 28519 h 153059"/>
                <a:gd name="connsiteX9" fmla="*/ 87202 w 87201"/>
                <a:gd name="connsiteY9" fmla="*/ 28878 h 153059"/>
                <a:gd name="connsiteX10" fmla="*/ 87202 w 87201"/>
                <a:gd name="connsiteY10" fmla="*/ 2362 h 153059"/>
                <a:gd name="connsiteX11" fmla="*/ 66425 w 87201"/>
                <a:gd name="connsiteY11" fmla="*/ 0 h 153059"/>
                <a:gd name="connsiteX12" fmla="*/ 19730 w 87201"/>
                <a:gd name="connsiteY12" fmla="*/ 47652 h 153059"/>
                <a:gd name="connsiteX13" fmla="*/ 19730 w 87201"/>
                <a:gd name="connsiteY13" fmla="*/ 60237 h 153059"/>
                <a:gd name="connsiteX14" fmla="*/ 0 w 87201"/>
                <a:gd name="connsiteY14" fmla="*/ 60237 h 153059"/>
                <a:gd name="connsiteX15" fmla="*/ 0 w 87201"/>
                <a:gd name="connsiteY15" fmla="*/ 89474 h 153059"/>
                <a:gd name="connsiteX16" fmla="*/ 19730 w 87201"/>
                <a:gd name="connsiteY16" fmla="*/ 89474 h 153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87201" h="153059">
                  <a:moveTo>
                    <a:pt x="19730" y="89474"/>
                  </a:moveTo>
                  <a:lnTo>
                    <a:pt x="19730" y="153059"/>
                  </a:lnTo>
                  <a:lnTo>
                    <a:pt x="54408" y="153059"/>
                  </a:lnTo>
                  <a:lnTo>
                    <a:pt x="54408" y="89474"/>
                  </a:lnTo>
                  <a:lnTo>
                    <a:pt x="80266" y="89474"/>
                  </a:lnTo>
                  <a:lnTo>
                    <a:pt x="85647" y="60237"/>
                  </a:lnTo>
                  <a:lnTo>
                    <a:pt x="54408" y="60237"/>
                  </a:lnTo>
                  <a:lnTo>
                    <a:pt x="54408" y="49894"/>
                  </a:lnTo>
                  <a:cubicBezTo>
                    <a:pt x="54408" y="34438"/>
                    <a:pt x="60476" y="28519"/>
                    <a:pt x="76141" y="28519"/>
                  </a:cubicBezTo>
                  <a:cubicBezTo>
                    <a:pt x="81014" y="28519"/>
                    <a:pt x="84930" y="28639"/>
                    <a:pt x="87202" y="28878"/>
                  </a:cubicBezTo>
                  <a:lnTo>
                    <a:pt x="87202" y="2362"/>
                  </a:lnTo>
                  <a:cubicBezTo>
                    <a:pt x="82927" y="1196"/>
                    <a:pt x="72464" y="0"/>
                    <a:pt x="66425" y="0"/>
                  </a:cubicBezTo>
                  <a:cubicBezTo>
                    <a:pt x="34468" y="0"/>
                    <a:pt x="19730" y="15097"/>
                    <a:pt x="19730" y="47652"/>
                  </a:cubicBezTo>
                  <a:lnTo>
                    <a:pt x="19730" y="60237"/>
                  </a:lnTo>
                  <a:lnTo>
                    <a:pt x="0" y="60237"/>
                  </a:lnTo>
                  <a:lnTo>
                    <a:pt x="0" y="89474"/>
                  </a:lnTo>
                  <a:lnTo>
                    <a:pt x="19730" y="89474"/>
                  </a:lnTo>
                  <a:close/>
                </a:path>
              </a:pathLst>
            </a:custGeom>
            <a:solidFill>
              <a:schemeClr val="bg1"/>
            </a:solidFill>
            <a:ln w="29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8" name="Grafik 4">
              <a:extLst>
                <a:ext uri="{FF2B5EF4-FFF2-40B4-BE49-F238E27FC236}">
                  <a16:creationId xmlns:a16="http://schemas.microsoft.com/office/drawing/2014/main" id="{3BD00E78-CF14-F566-8B30-52689F43681B}"/>
                </a:ext>
              </a:extLst>
            </p:cNvPr>
            <p:cNvSpPr/>
            <p:nvPr/>
          </p:nvSpPr>
          <p:spPr>
            <a:xfrm>
              <a:off x="5470933" y="2673839"/>
              <a:ext cx="147107" cy="147074"/>
            </a:xfrm>
            <a:custGeom>
              <a:avLst/>
              <a:gdLst>
                <a:gd name="connsiteX0" fmla="*/ 73570 w 147107"/>
                <a:gd name="connsiteY0" fmla="*/ 35829 h 147074"/>
                <a:gd name="connsiteX1" fmla="*/ 35862 w 147107"/>
                <a:gd name="connsiteY1" fmla="*/ 73537 h 147074"/>
                <a:gd name="connsiteX2" fmla="*/ 73570 w 147107"/>
                <a:gd name="connsiteY2" fmla="*/ 111245 h 147074"/>
                <a:gd name="connsiteX3" fmla="*/ 111278 w 147107"/>
                <a:gd name="connsiteY3" fmla="*/ 73537 h 147074"/>
                <a:gd name="connsiteX4" fmla="*/ 73570 w 147107"/>
                <a:gd name="connsiteY4" fmla="*/ 35829 h 147074"/>
                <a:gd name="connsiteX5" fmla="*/ 73570 w 147107"/>
                <a:gd name="connsiteY5" fmla="*/ 98052 h 147074"/>
                <a:gd name="connsiteX6" fmla="*/ 49055 w 147107"/>
                <a:gd name="connsiteY6" fmla="*/ 73537 h 147074"/>
                <a:gd name="connsiteX7" fmla="*/ 73570 w 147107"/>
                <a:gd name="connsiteY7" fmla="*/ 49022 h 147074"/>
                <a:gd name="connsiteX8" fmla="*/ 98085 w 147107"/>
                <a:gd name="connsiteY8" fmla="*/ 73537 h 147074"/>
                <a:gd name="connsiteX9" fmla="*/ 73570 w 147107"/>
                <a:gd name="connsiteY9" fmla="*/ 98052 h 147074"/>
                <a:gd name="connsiteX10" fmla="*/ 121616 w 147107"/>
                <a:gd name="connsiteY10" fmla="*/ 34287 h 147074"/>
                <a:gd name="connsiteX11" fmla="*/ 112820 w 147107"/>
                <a:gd name="connsiteY11" fmla="*/ 43082 h 147074"/>
                <a:gd name="connsiteX12" fmla="*/ 104025 w 147107"/>
                <a:gd name="connsiteY12" fmla="*/ 34287 h 147074"/>
                <a:gd name="connsiteX13" fmla="*/ 112820 w 147107"/>
                <a:gd name="connsiteY13" fmla="*/ 25492 h 147074"/>
                <a:gd name="connsiteX14" fmla="*/ 121616 w 147107"/>
                <a:gd name="connsiteY14" fmla="*/ 34287 h 147074"/>
                <a:gd name="connsiteX15" fmla="*/ 146590 w 147107"/>
                <a:gd name="connsiteY15" fmla="*/ 43213 h 147074"/>
                <a:gd name="connsiteX16" fmla="*/ 134710 w 147107"/>
                <a:gd name="connsiteY16" fmla="*/ 12397 h 147074"/>
                <a:gd name="connsiteX17" fmla="*/ 103894 w 147107"/>
                <a:gd name="connsiteY17" fmla="*/ 517 h 147074"/>
                <a:gd name="connsiteX18" fmla="*/ 43213 w 147107"/>
                <a:gd name="connsiteY18" fmla="*/ 517 h 147074"/>
                <a:gd name="connsiteX19" fmla="*/ 12397 w 147107"/>
                <a:gd name="connsiteY19" fmla="*/ 12364 h 147074"/>
                <a:gd name="connsiteX20" fmla="*/ 517 w 147107"/>
                <a:gd name="connsiteY20" fmla="*/ 43180 h 147074"/>
                <a:gd name="connsiteX21" fmla="*/ 517 w 147107"/>
                <a:gd name="connsiteY21" fmla="*/ 103861 h 147074"/>
                <a:gd name="connsiteX22" fmla="*/ 12397 w 147107"/>
                <a:gd name="connsiteY22" fmla="*/ 134678 h 147074"/>
                <a:gd name="connsiteX23" fmla="*/ 43213 w 147107"/>
                <a:gd name="connsiteY23" fmla="*/ 146558 h 147074"/>
                <a:gd name="connsiteX24" fmla="*/ 103894 w 147107"/>
                <a:gd name="connsiteY24" fmla="*/ 146558 h 147074"/>
                <a:gd name="connsiteX25" fmla="*/ 134710 w 147107"/>
                <a:gd name="connsiteY25" fmla="*/ 134678 h 147074"/>
                <a:gd name="connsiteX26" fmla="*/ 146590 w 147107"/>
                <a:gd name="connsiteY26" fmla="*/ 103861 h 147074"/>
                <a:gd name="connsiteX27" fmla="*/ 146590 w 147107"/>
                <a:gd name="connsiteY27" fmla="*/ 43213 h 147074"/>
                <a:gd name="connsiteX28" fmla="*/ 130903 w 147107"/>
                <a:gd name="connsiteY28" fmla="*/ 116890 h 147074"/>
                <a:gd name="connsiteX29" fmla="*/ 116923 w 147107"/>
                <a:gd name="connsiteY29" fmla="*/ 130871 h 147074"/>
                <a:gd name="connsiteX30" fmla="*/ 73570 w 147107"/>
                <a:gd name="connsiteY30" fmla="*/ 133824 h 147074"/>
                <a:gd name="connsiteX31" fmla="*/ 30217 w 147107"/>
                <a:gd name="connsiteY31" fmla="*/ 130871 h 147074"/>
                <a:gd name="connsiteX32" fmla="*/ 16237 w 147107"/>
                <a:gd name="connsiteY32" fmla="*/ 116890 h 147074"/>
                <a:gd name="connsiteX33" fmla="*/ 13283 w 147107"/>
                <a:gd name="connsiteY33" fmla="*/ 73537 h 147074"/>
                <a:gd name="connsiteX34" fmla="*/ 16237 w 147107"/>
                <a:gd name="connsiteY34" fmla="*/ 30185 h 147074"/>
                <a:gd name="connsiteX35" fmla="*/ 30217 w 147107"/>
                <a:gd name="connsiteY35" fmla="*/ 16204 h 147074"/>
                <a:gd name="connsiteX36" fmla="*/ 73570 w 147107"/>
                <a:gd name="connsiteY36" fmla="*/ 13250 h 147074"/>
                <a:gd name="connsiteX37" fmla="*/ 116923 w 147107"/>
                <a:gd name="connsiteY37" fmla="*/ 16204 h 147074"/>
                <a:gd name="connsiteX38" fmla="*/ 130903 w 147107"/>
                <a:gd name="connsiteY38" fmla="*/ 30185 h 147074"/>
                <a:gd name="connsiteX39" fmla="*/ 133857 w 147107"/>
                <a:gd name="connsiteY39" fmla="*/ 73537 h 147074"/>
                <a:gd name="connsiteX40" fmla="*/ 130903 w 147107"/>
                <a:gd name="connsiteY40" fmla="*/ 116890 h 147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47107" h="147074">
                  <a:moveTo>
                    <a:pt x="73570" y="35829"/>
                  </a:moveTo>
                  <a:cubicBezTo>
                    <a:pt x="52698" y="35829"/>
                    <a:pt x="35862" y="52665"/>
                    <a:pt x="35862" y="73537"/>
                  </a:cubicBezTo>
                  <a:cubicBezTo>
                    <a:pt x="35862" y="94410"/>
                    <a:pt x="52698" y="111245"/>
                    <a:pt x="73570" y="111245"/>
                  </a:cubicBezTo>
                  <a:cubicBezTo>
                    <a:pt x="94442" y="111245"/>
                    <a:pt x="111278" y="94410"/>
                    <a:pt x="111278" y="73537"/>
                  </a:cubicBezTo>
                  <a:cubicBezTo>
                    <a:pt x="111278" y="52665"/>
                    <a:pt x="94442" y="35829"/>
                    <a:pt x="73570" y="35829"/>
                  </a:cubicBezTo>
                  <a:close/>
                  <a:moveTo>
                    <a:pt x="73570" y="98052"/>
                  </a:moveTo>
                  <a:cubicBezTo>
                    <a:pt x="60082" y="98052"/>
                    <a:pt x="49055" y="87058"/>
                    <a:pt x="49055" y="73537"/>
                  </a:cubicBezTo>
                  <a:cubicBezTo>
                    <a:pt x="49055" y="60016"/>
                    <a:pt x="60049" y="49022"/>
                    <a:pt x="73570" y="49022"/>
                  </a:cubicBezTo>
                  <a:cubicBezTo>
                    <a:pt x="87091" y="49022"/>
                    <a:pt x="98085" y="60016"/>
                    <a:pt x="98085" y="73537"/>
                  </a:cubicBezTo>
                  <a:cubicBezTo>
                    <a:pt x="98085" y="87058"/>
                    <a:pt x="87058" y="98052"/>
                    <a:pt x="73570" y="98052"/>
                  </a:cubicBezTo>
                  <a:close/>
                  <a:moveTo>
                    <a:pt x="121616" y="34287"/>
                  </a:moveTo>
                  <a:cubicBezTo>
                    <a:pt x="121616" y="39177"/>
                    <a:pt x="117677" y="43082"/>
                    <a:pt x="112820" y="43082"/>
                  </a:cubicBezTo>
                  <a:cubicBezTo>
                    <a:pt x="107930" y="43082"/>
                    <a:pt x="104025" y="39144"/>
                    <a:pt x="104025" y="34287"/>
                  </a:cubicBezTo>
                  <a:cubicBezTo>
                    <a:pt x="104025" y="29430"/>
                    <a:pt x="107963" y="25492"/>
                    <a:pt x="112820" y="25492"/>
                  </a:cubicBezTo>
                  <a:cubicBezTo>
                    <a:pt x="117677" y="25492"/>
                    <a:pt x="121616" y="29430"/>
                    <a:pt x="121616" y="34287"/>
                  </a:cubicBezTo>
                  <a:close/>
                  <a:moveTo>
                    <a:pt x="146590" y="43213"/>
                  </a:moveTo>
                  <a:cubicBezTo>
                    <a:pt x="146032" y="31432"/>
                    <a:pt x="143341" y="20995"/>
                    <a:pt x="134710" y="12397"/>
                  </a:cubicBezTo>
                  <a:cubicBezTo>
                    <a:pt x="126112" y="3799"/>
                    <a:pt x="115676" y="1108"/>
                    <a:pt x="103894" y="517"/>
                  </a:cubicBezTo>
                  <a:cubicBezTo>
                    <a:pt x="91751" y="-172"/>
                    <a:pt x="55356" y="-172"/>
                    <a:pt x="43213" y="517"/>
                  </a:cubicBezTo>
                  <a:cubicBezTo>
                    <a:pt x="31464" y="1075"/>
                    <a:pt x="21028" y="3766"/>
                    <a:pt x="12397" y="12364"/>
                  </a:cubicBezTo>
                  <a:cubicBezTo>
                    <a:pt x="3766" y="20963"/>
                    <a:pt x="1108" y="31399"/>
                    <a:pt x="517" y="43180"/>
                  </a:cubicBezTo>
                  <a:cubicBezTo>
                    <a:pt x="-172" y="55323"/>
                    <a:pt x="-172" y="91719"/>
                    <a:pt x="517" y="103861"/>
                  </a:cubicBezTo>
                  <a:cubicBezTo>
                    <a:pt x="1075" y="115643"/>
                    <a:pt x="3766" y="126079"/>
                    <a:pt x="12397" y="134678"/>
                  </a:cubicBezTo>
                  <a:cubicBezTo>
                    <a:pt x="21028" y="143276"/>
                    <a:pt x="31432" y="145967"/>
                    <a:pt x="43213" y="146558"/>
                  </a:cubicBezTo>
                  <a:cubicBezTo>
                    <a:pt x="55356" y="147247"/>
                    <a:pt x="91751" y="147247"/>
                    <a:pt x="103894" y="146558"/>
                  </a:cubicBezTo>
                  <a:cubicBezTo>
                    <a:pt x="115676" y="146000"/>
                    <a:pt x="126112" y="143309"/>
                    <a:pt x="134710" y="134678"/>
                  </a:cubicBezTo>
                  <a:cubicBezTo>
                    <a:pt x="143308" y="126079"/>
                    <a:pt x="145999" y="115643"/>
                    <a:pt x="146590" y="103861"/>
                  </a:cubicBezTo>
                  <a:cubicBezTo>
                    <a:pt x="147279" y="91719"/>
                    <a:pt x="147279" y="55356"/>
                    <a:pt x="146590" y="43213"/>
                  </a:cubicBezTo>
                  <a:close/>
                  <a:moveTo>
                    <a:pt x="130903" y="116890"/>
                  </a:moveTo>
                  <a:cubicBezTo>
                    <a:pt x="128343" y="123322"/>
                    <a:pt x="123388" y="128278"/>
                    <a:pt x="116923" y="130871"/>
                  </a:cubicBezTo>
                  <a:cubicBezTo>
                    <a:pt x="107241" y="134710"/>
                    <a:pt x="84269" y="133824"/>
                    <a:pt x="73570" y="133824"/>
                  </a:cubicBezTo>
                  <a:cubicBezTo>
                    <a:pt x="62871" y="133824"/>
                    <a:pt x="39866" y="134678"/>
                    <a:pt x="30217" y="130871"/>
                  </a:cubicBezTo>
                  <a:cubicBezTo>
                    <a:pt x="23785" y="128311"/>
                    <a:pt x="18829" y="123355"/>
                    <a:pt x="16237" y="116890"/>
                  </a:cubicBezTo>
                  <a:cubicBezTo>
                    <a:pt x="12397" y="107209"/>
                    <a:pt x="13283" y="84236"/>
                    <a:pt x="13283" y="73537"/>
                  </a:cubicBezTo>
                  <a:cubicBezTo>
                    <a:pt x="13283" y="62839"/>
                    <a:pt x="12430" y="39833"/>
                    <a:pt x="16237" y="30185"/>
                  </a:cubicBezTo>
                  <a:cubicBezTo>
                    <a:pt x="18797" y="23752"/>
                    <a:pt x="23752" y="18797"/>
                    <a:pt x="30217" y="16204"/>
                  </a:cubicBezTo>
                  <a:cubicBezTo>
                    <a:pt x="39899" y="12364"/>
                    <a:pt x="62871" y="13250"/>
                    <a:pt x="73570" y="13250"/>
                  </a:cubicBezTo>
                  <a:cubicBezTo>
                    <a:pt x="84269" y="13250"/>
                    <a:pt x="107274" y="12397"/>
                    <a:pt x="116923" y="16204"/>
                  </a:cubicBezTo>
                  <a:cubicBezTo>
                    <a:pt x="123355" y="18764"/>
                    <a:pt x="128310" y="23719"/>
                    <a:pt x="130903" y="30185"/>
                  </a:cubicBezTo>
                  <a:cubicBezTo>
                    <a:pt x="134743" y="39866"/>
                    <a:pt x="133857" y="62839"/>
                    <a:pt x="133857" y="73537"/>
                  </a:cubicBezTo>
                  <a:cubicBezTo>
                    <a:pt x="133857" y="84236"/>
                    <a:pt x="134743" y="107242"/>
                    <a:pt x="130903" y="116890"/>
                  </a:cubicBezTo>
                  <a:close/>
                </a:path>
              </a:pathLst>
            </a:custGeom>
            <a:solidFill>
              <a:schemeClr val="bg1"/>
            </a:solidFill>
            <a:ln w="3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  <p:sp>
          <p:nvSpPr>
            <p:cNvPr id="9" name="Grafik 5">
              <a:extLst>
                <a:ext uri="{FF2B5EF4-FFF2-40B4-BE49-F238E27FC236}">
                  <a16:creationId xmlns:a16="http://schemas.microsoft.com/office/drawing/2014/main" id="{03A59B19-F09F-FFBF-62C5-1BD6B370C0E6}"/>
                </a:ext>
              </a:extLst>
            </p:cNvPr>
            <p:cNvSpPr/>
            <p:nvPr/>
          </p:nvSpPr>
          <p:spPr>
            <a:xfrm>
              <a:off x="5860363" y="2684618"/>
              <a:ext cx="169791" cy="127343"/>
            </a:xfrm>
            <a:custGeom>
              <a:avLst/>
              <a:gdLst>
                <a:gd name="connsiteX0" fmla="*/ 21224 w 169791"/>
                <a:gd name="connsiteY0" fmla="*/ 10612 h 127343"/>
                <a:gd name="connsiteX1" fmla="*/ 10612 w 169791"/>
                <a:gd name="connsiteY1" fmla="*/ 21224 h 127343"/>
                <a:gd name="connsiteX2" fmla="*/ 10612 w 169791"/>
                <a:gd name="connsiteY2" fmla="*/ 34456 h 127343"/>
                <a:gd name="connsiteX3" fmla="*/ 75477 w 169791"/>
                <a:gd name="connsiteY3" fmla="*/ 82010 h 127343"/>
                <a:gd name="connsiteX4" fmla="*/ 94314 w 169791"/>
                <a:gd name="connsiteY4" fmla="*/ 82010 h 127343"/>
                <a:gd name="connsiteX5" fmla="*/ 159179 w 169791"/>
                <a:gd name="connsiteY5" fmla="*/ 34456 h 127343"/>
                <a:gd name="connsiteX6" fmla="*/ 159179 w 169791"/>
                <a:gd name="connsiteY6" fmla="*/ 21224 h 127343"/>
                <a:gd name="connsiteX7" fmla="*/ 148567 w 169791"/>
                <a:gd name="connsiteY7" fmla="*/ 10612 h 127343"/>
                <a:gd name="connsiteX8" fmla="*/ 21224 w 169791"/>
                <a:gd name="connsiteY8" fmla="*/ 10612 h 127343"/>
                <a:gd name="connsiteX9" fmla="*/ 10612 w 169791"/>
                <a:gd name="connsiteY9" fmla="*/ 47621 h 127343"/>
                <a:gd name="connsiteX10" fmla="*/ 10612 w 169791"/>
                <a:gd name="connsiteY10" fmla="*/ 106119 h 127343"/>
                <a:gd name="connsiteX11" fmla="*/ 21224 w 169791"/>
                <a:gd name="connsiteY11" fmla="*/ 116731 h 127343"/>
                <a:gd name="connsiteX12" fmla="*/ 148567 w 169791"/>
                <a:gd name="connsiteY12" fmla="*/ 116731 h 127343"/>
                <a:gd name="connsiteX13" fmla="*/ 159179 w 169791"/>
                <a:gd name="connsiteY13" fmla="*/ 106119 h 127343"/>
                <a:gd name="connsiteX14" fmla="*/ 159179 w 169791"/>
                <a:gd name="connsiteY14" fmla="*/ 47621 h 127343"/>
                <a:gd name="connsiteX15" fmla="*/ 100581 w 169791"/>
                <a:gd name="connsiteY15" fmla="*/ 90566 h 127343"/>
                <a:gd name="connsiteX16" fmla="*/ 69210 w 169791"/>
                <a:gd name="connsiteY16" fmla="*/ 90566 h 127343"/>
                <a:gd name="connsiteX17" fmla="*/ 10612 w 169791"/>
                <a:gd name="connsiteY17" fmla="*/ 47621 h 127343"/>
                <a:gd name="connsiteX18" fmla="*/ 0 w 169791"/>
                <a:gd name="connsiteY18" fmla="*/ 21224 h 127343"/>
                <a:gd name="connsiteX19" fmla="*/ 21224 w 169791"/>
                <a:gd name="connsiteY19" fmla="*/ 0 h 127343"/>
                <a:gd name="connsiteX20" fmla="*/ 148567 w 169791"/>
                <a:gd name="connsiteY20" fmla="*/ 0 h 127343"/>
                <a:gd name="connsiteX21" fmla="*/ 169791 w 169791"/>
                <a:gd name="connsiteY21" fmla="*/ 21224 h 127343"/>
                <a:gd name="connsiteX22" fmla="*/ 169791 w 169791"/>
                <a:gd name="connsiteY22" fmla="*/ 106119 h 127343"/>
                <a:gd name="connsiteX23" fmla="*/ 148567 w 169791"/>
                <a:gd name="connsiteY23" fmla="*/ 127343 h 127343"/>
                <a:gd name="connsiteX24" fmla="*/ 21224 w 169791"/>
                <a:gd name="connsiteY24" fmla="*/ 127343 h 127343"/>
                <a:gd name="connsiteX25" fmla="*/ 0 w 169791"/>
                <a:gd name="connsiteY25" fmla="*/ 106119 h 127343"/>
                <a:gd name="connsiteX26" fmla="*/ 0 w 169791"/>
                <a:gd name="connsiteY26" fmla="*/ 21224 h 127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69791" h="127343">
                  <a:moveTo>
                    <a:pt x="21224" y="10612"/>
                  </a:moveTo>
                  <a:cubicBezTo>
                    <a:pt x="15354" y="10612"/>
                    <a:pt x="10612" y="15354"/>
                    <a:pt x="10612" y="21224"/>
                  </a:cubicBezTo>
                  <a:lnTo>
                    <a:pt x="10612" y="34456"/>
                  </a:lnTo>
                  <a:lnTo>
                    <a:pt x="75477" y="82010"/>
                  </a:lnTo>
                  <a:cubicBezTo>
                    <a:pt x="81082" y="86123"/>
                    <a:pt x="88709" y="86123"/>
                    <a:pt x="94314" y="82010"/>
                  </a:cubicBezTo>
                  <a:lnTo>
                    <a:pt x="159179" y="34456"/>
                  </a:lnTo>
                  <a:lnTo>
                    <a:pt x="159179" y="21224"/>
                  </a:lnTo>
                  <a:cubicBezTo>
                    <a:pt x="159179" y="15354"/>
                    <a:pt x="154437" y="10612"/>
                    <a:pt x="148567" y="10612"/>
                  </a:cubicBezTo>
                  <a:lnTo>
                    <a:pt x="21224" y="10612"/>
                  </a:lnTo>
                  <a:close/>
                  <a:moveTo>
                    <a:pt x="10612" y="47621"/>
                  </a:moveTo>
                  <a:lnTo>
                    <a:pt x="10612" y="106119"/>
                  </a:lnTo>
                  <a:cubicBezTo>
                    <a:pt x="10612" y="111989"/>
                    <a:pt x="15354" y="116731"/>
                    <a:pt x="21224" y="116731"/>
                  </a:cubicBezTo>
                  <a:lnTo>
                    <a:pt x="148567" y="116731"/>
                  </a:lnTo>
                  <a:cubicBezTo>
                    <a:pt x="154437" y="116731"/>
                    <a:pt x="159179" y="111989"/>
                    <a:pt x="159179" y="106119"/>
                  </a:cubicBezTo>
                  <a:lnTo>
                    <a:pt x="159179" y="47621"/>
                  </a:lnTo>
                  <a:lnTo>
                    <a:pt x="100581" y="90566"/>
                  </a:lnTo>
                  <a:cubicBezTo>
                    <a:pt x="91230" y="97398"/>
                    <a:pt x="78528" y="97398"/>
                    <a:pt x="69210" y="90566"/>
                  </a:cubicBezTo>
                  <a:lnTo>
                    <a:pt x="10612" y="47621"/>
                  </a:lnTo>
                  <a:close/>
                  <a:moveTo>
                    <a:pt x="0" y="21224"/>
                  </a:moveTo>
                  <a:cubicBezTo>
                    <a:pt x="0" y="9518"/>
                    <a:pt x="9518" y="0"/>
                    <a:pt x="21224" y="0"/>
                  </a:cubicBezTo>
                  <a:lnTo>
                    <a:pt x="148567" y="0"/>
                  </a:lnTo>
                  <a:cubicBezTo>
                    <a:pt x="160273" y="0"/>
                    <a:pt x="169791" y="9518"/>
                    <a:pt x="169791" y="21224"/>
                  </a:cubicBezTo>
                  <a:lnTo>
                    <a:pt x="169791" y="106119"/>
                  </a:lnTo>
                  <a:cubicBezTo>
                    <a:pt x="169791" y="117826"/>
                    <a:pt x="160273" y="127343"/>
                    <a:pt x="148567" y="127343"/>
                  </a:cubicBezTo>
                  <a:lnTo>
                    <a:pt x="21224" y="127343"/>
                  </a:lnTo>
                  <a:cubicBezTo>
                    <a:pt x="9518" y="127343"/>
                    <a:pt x="0" y="117826"/>
                    <a:pt x="0" y="106119"/>
                  </a:cubicBezTo>
                  <a:lnTo>
                    <a:pt x="0" y="21224"/>
                  </a:lnTo>
                  <a:close/>
                </a:path>
              </a:pathLst>
            </a:custGeom>
            <a:solidFill>
              <a:schemeClr val="bg1"/>
            </a:solidFill>
            <a:ln w="316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1632178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">
            <a:extLst>
              <a:ext uri="{FF2B5EF4-FFF2-40B4-BE49-F238E27FC236}">
                <a16:creationId xmlns:a16="http://schemas.microsoft.com/office/drawing/2014/main" id="{1003A5AA-8B24-743E-288D-4452403052B1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730443184"/>
              </p:ext>
            </p:extLst>
          </p:nvPr>
        </p:nvGraphicFramePr>
        <p:xfrm>
          <a:off x="234228" y="257741"/>
          <a:ext cx="8671642" cy="316800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88298">
                  <a:extLst>
                    <a:ext uri="{9D8B030D-6E8A-4147-A177-3AD203B41FA5}">
                      <a16:colId xmlns:a16="http://schemas.microsoft.com/office/drawing/2014/main" val="2444757647"/>
                    </a:ext>
                  </a:extLst>
                </a:gridCol>
                <a:gridCol w="598612">
                  <a:extLst>
                    <a:ext uri="{9D8B030D-6E8A-4147-A177-3AD203B41FA5}">
                      <a16:colId xmlns:a16="http://schemas.microsoft.com/office/drawing/2014/main" val="2683767900"/>
                    </a:ext>
                  </a:extLst>
                </a:gridCol>
                <a:gridCol w="598612">
                  <a:extLst>
                    <a:ext uri="{9D8B030D-6E8A-4147-A177-3AD203B41FA5}">
                      <a16:colId xmlns:a16="http://schemas.microsoft.com/office/drawing/2014/main" val="2133382213"/>
                    </a:ext>
                  </a:extLst>
                </a:gridCol>
                <a:gridCol w="598612">
                  <a:extLst>
                    <a:ext uri="{9D8B030D-6E8A-4147-A177-3AD203B41FA5}">
                      <a16:colId xmlns:a16="http://schemas.microsoft.com/office/drawing/2014/main" val="3118553397"/>
                    </a:ext>
                  </a:extLst>
                </a:gridCol>
                <a:gridCol w="598612">
                  <a:extLst>
                    <a:ext uri="{9D8B030D-6E8A-4147-A177-3AD203B41FA5}">
                      <a16:colId xmlns:a16="http://schemas.microsoft.com/office/drawing/2014/main" val="3340495117"/>
                    </a:ext>
                  </a:extLst>
                </a:gridCol>
                <a:gridCol w="598612">
                  <a:extLst>
                    <a:ext uri="{9D8B030D-6E8A-4147-A177-3AD203B41FA5}">
                      <a16:colId xmlns:a16="http://schemas.microsoft.com/office/drawing/2014/main" val="275104874"/>
                    </a:ext>
                  </a:extLst>
                </a:gridCol>
                <a:gridCol w="598612">
                  <a:extLst>
                    <a:ext uri="{9D8B030D-6E8A-4147-A177-3AD203B41FA5}">
                      <a16:colId xmlns:a16="http://schemas.microsoft.com/office/drawing/2014/main" val="6599678"/>
                    </a:ext>
                  </a:extLst>
                </a:gridCol>
                <a:gridCol w="598612">
                  <a:extLst>
                    <a:ext uri="{9D8B030D-6E8A-4147-A177-3AD203B41FA5}">
                      <a16:colId xmlns:a16="http://schemas.microsoft.com/office/drawing/2014/main" val="278645212"/>
                    </a:ext>
                  </a:extLst>
                </a:gridCol>
                <a:gridCol w="598612">
                  <a:extLst>
                    <a:ext uri="{9D8B030D-6E8A-4147-A177-3AD203B41FA5}">
                      <a16:colId xmlns:a16="http://schemas.microsoft.com/office/drawing/2014/main" val="3925350043"/>
                    </a:ext>
                  </a:extLst>
                </a:gridCol>
                <a:gridCol w="598612">
                  <a:extLst>
                    <a:ext uri="{9D8B030D-6E8A-4147-A177-3AD203B41FA5}">
                      <a16:colId xmlns:a16="http://schemas.microsoft.com/office/drawing/2014/main" val="129193175"/>
                    </a:ext>
                  </a:extLst>
                </a:gridCol>
                <a:gridCol w="598612">
                  <a:extLst>
                    <a:ext uri="{9D8B030D-6E8A-4147-A177-3AD203B41FA5}">
                      <a16:colId xmlns:a16="http://schemas.microsoft.com/office/drawing/2014/main" val="3925980678"/>
                    </a:ext>
                  </a:extLst>
                </a:gridCol>
                <a:gridCol w="598612">
                  <a:extLst>
                    <a:ext uri="{9D8B030D-6E8A-4147-A177-3AD203B41FA5}">
                      <a16:colId xmlns:a16="http://schemas.microsoft.com/office/drawing/2014/main" val="2179348303"/>
                    </a:ext>
                  </a:extLst>
                </a:gridCol>
                <a:gridCol w="598612">
                  <a:extLst>
                    <a:ext uri="{9D8B030D-6E8A-4147-A177-3AD203B41FA5}">
                      <a16:colId xmlns:a16="http://schemas.microsoft.com/office/drawing/2014/main" val="535518949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  <a:latin typeface="+mj-lt"/>
                          <a:cs typeface="Poppins" panose="00000500000000000000" pitchFamily="2" charset="0"/>
                        </a:rPr>
                        <a:t>Title Here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  <a:latin typeface="+mj-lt"/>
                          <a:cs typeface="Poppins" panose="00000500000000000000" pitchFamily="2" charset="0"/>
                        </a:rPr>
                        <a:t>Jan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  <a:latin typeface="+mj-lt"/>
                          <a:cs typeface="Poppins" panose="00000500000000000000" pitchFamily="2" charset="0"/>
                        </a:rPr>
                        <a:t>Feb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  <a:latin typeface="+mj-lt"/>
                          <a:cs typeface="Poppins" panose="00000500000000000000" pitchFamily="2" charset="0"/>
                        </a:rPr>
                        <a:t>Mär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  <a:latin typeface="+mj-lt"/>
                          <a:cs typeface="Poppins" panose="00000500000000000000" pitchFamily="2" charset="0"/>
                        </a:rPr>
                        <a:t>Apr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  <a:latin typeface="+mj-lt"/>
                          <a:cs typeface="Poppins" panose="00000500000000000000" pitchFamily="2" charset="0"/>
                        </a:rPr>
                        <a:t>Mai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  <a:latin typeface="+mj-lt"/>
                          <a:cs typeface="Poppins" panose="00000500000000000000" pitchFamily="2" charset="0"/>
                        </a:rPr>
                        <a:t>Jun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  <a:latin typeface="+mj-lt"/>
                          <a:cs typeface="Poppins" panose="00000500000000000000" pitchFamily="2" charset="0"/>
                        </a:rPr>
                        <a:t>Jul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  <a:latin typeface="+mj-lt"/>
                          <a:cs typeface="Poppins" panose="00000500000000000000" pitchFamily="2" charset="0"/>
                        </a:rPr>
                        <a:t>Aug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  <a:latin typeface="+mj-lt"/>
                          <a:cs typeface="Poppins" panose="00000500000000000000" pitchFamily="2" charset="0"/>
                        </a:rPr>
                        <a:t>Sep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  <a:latin typeface="+mj-lt"/>
                          <a:cs typeface="Poppins" panose="00000500000000000000" pitchFamily="2" charset="0"/>
                        </a:rPr>
                        <a:t>Okt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  <a:latin typeface="+mj-lt"/>
                          <a:cs typeface="Poppins" panose="00000500000000000000" pitchFamily="2" charset="0"/>
                        </a:rPr>
                        <a:t>Nov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bg1"/>
                          </a:solidFill>
                          <a:latin typeface="+mj-lt"/>
                          <a:cs typeface="Poppins" panose="00000500000000000000" pitchFamily="2" charset="0"/>
                        </a:rPr>
                        <a:t>Dez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05557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Poppins" panose="00000500000000000000" pitchFamily="2" charset="0"/>
                        </a:rPr>
                        <a:t>Step 01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343013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Poppins" panose="00000500000000000000" pitchFamily="2" charset="0"/>
                        </a:rPr>
                        <a:t>Step 02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503339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Poppins" panose="00000500000000000000" pitchFamily="2" charset="0"/>
                        </a:rPr>
                        <a:t>Step 03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743356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Poppins" panose="00000500000000000000" pitchFamily="2" charset="0"/>
                        </a:rPr>
                        <a:t>Step 04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250493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Poppins" panose="00000500000000000000" pitchFamily="2" charset="0"/>
                        </a:rPr>
                        <a:t>Step 5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864353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Poppins" panose="00000500000000000000" pitchFamily="2" charset="0"/>
                        </a:rPr>
                        <a:t>Step 6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02783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Poppins" panose="00000500000000000000" pitchFamily="2" charset="0"/>
                        </a:rPr>
                        <a:t>Step 7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602899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Poppins" panose="00000500000000000000" pitchFamily="2" charset="0"/>
                        </a:rPr>
                        <a:t>Step 8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558379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Poppins" panose="00000500000000000000" pitchFamily="2" charset="0"/>
                        </a:rPr>
                        <a:t>Step 9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123049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Poppins" panose="00000500000000000000" pitchFamily="2" charset="0"/>
                        </a:rPr>
                        <a:t>Step 10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7329614"/>
                  </a:ext>
                </a:extLst>
              </a:tr>
            </a:tbl>
          </a:graphicData>
        </a:graphic>
      </p:graphicFrame>
      <p:grpSp>
        <p:nvGrpSpPr>
          <p:cNvPr id="21" name="E-Mail Marketing">
            <a:extLst>
              <a:ext uri="{FF2B5EF4-FFF2-40B4-BE49-F238E27FC236}">
                <a16:creationId xmlns:a16="http://schemas.microsoft.com/office/drawing/2014/main" id="{285519B2-5FC2-0C0A-E2CF-08094DBB5DA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40316" y="3728593"/>
            <a:ext cx="2658789" cy="265099"/>
            <a:chOff x="2004651" y="4271075"/>
            <a:chExt cx="2658789" cy="265099"/>
          </a:xfrm>
        </p:grpSpPr>
        <p:grpSp>
          <p:nvGrpSpPr>
            <p:cNvPr id="22" name="Group 23">
              <a:extLst>
                <a:ext uri="{FF2B5EF4-FFF2-40B4-BE49-F238E27FC236}">
                  <a16:creationId xmlns:a16="http://schemas.microsoft.com/office/drawing/2014/main" id="{E31FDFA3-8540-8970-2C96-7AAF6281F21B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2004651" y="4282974"/>
              <a:ext cx="253200" cy="253200"/>
              <a:chOff x="1220709" y="3734978"/>
              <a:chExt cx="253200" cy="253200"/>
            </a:xfrm>
          </p:grpSpPr>
          <p:sp>
            <p:nvSpPr>
              <p:cNvPr id="24" name="Google Shape;73;p13">
                <a:extLst>
                  <a:ext uri="{FF2B5EF4-FFF2-40B4-BE49-F238E27FC236}">
                    <a16:creationId xmlns:a16="http://schemas.microsoft.com/office/drawing/2014/main" id="{6ECEFC50-E7A0-B78C-4265-DD6118011BBC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1220709" y="3734978"/>
                <a:ext cx="253200" cy="253200"/>
              </a:xfrm>
              <a:prstGeom prst="ellipse">
                <a:avLst/>
              </a:prstGeom>
              <a:solidFill>
                <a:schemeClr val="accent1"/>
              </a:solidFill>
              <a:ln w="3956" cap="flat">
                <a:noFill/>
                <a:prstDash val="solid"/>
                <a:miter/>
              </a:ln>
              <a:effectLst>
                <a:outerShdw blurRad="508000" dist="127000" dir="5400000" algn="ctr" rotWithShape="0">
                  <a:srgbClr val="000000">
                    <a:alpha val="15000"/>
                  </a:srgbClr>
                </a:outerShdw>
              </a:effectLst>
            </p:spPr>
            <p:txBody>
              <a:bodyPr rtlCol="0" anchor="ctr"/>
              <a:lstStyle/>
              <a:p>
                <a:endParaRPr sz="1100" b="1" dirty="0">
                  <a:solidFill>
                    <a:schemeClr val="tx1"/>
                  </a:solidFill>
                  <a:latin typeface="+mj-lt"/>
                  <a:sym typeface="Arial"/>
                </a:endParaRPr>
              </a:p>
            </p:txBody>
          </p:sp>
          <p:sp>
            <p:nvSpPr>
              <p:cNvPr id="25" name="Google Shape;74;p13">
                <a:extLst>
                  <a:ext uri="{FF2B5EF4-FFF2-40B4-BE49-F238E27FC236}">
                    <a16:creationId xmlns:a16="http://schemas.microsoft.com/office/drawing/2014/main" id="{6DEDFAFA-67CE-F80A-8427-B5920F1CF98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5400000">
                <a:off x="1303031" y="3835224"/>
                <a:ext cx="91262" cy="52729"/>
              </a:xfrm>
              <a:custGeom>
                <a:avLst/>
                <a:gdLst/>
                <a:ahLst/>
                <a:cxnLst/>
                <a:rect l="l" t="t" r="r" b="b"/>
                <a:pathLst>
                  <a:path w="397" h="228" extrusionOk="0">
                    <a:moveTo>
                      <a:pt x="50" y="220"/>
                    </a:moveTo>
                    <a:lnTo>
                      <a:pt x="50" y="220"/>
                    </a:lnTo>
                    <a:cubicBezTo>
                      <a:pt x="198" y="71"/>
                      <a:pt x="198" y="71"/>
                      <a:pt x="198" y="71"/>
                    </a:cubicBezTo>
                    <a:cubicBezTo>
                      <a:pt x="354" y="220"/>
                      <a:pt x="354" y="220"/>
                      <a:pt x="354" y="220"/>
                    </a:cubicBezTo>
                    <a:cubicBezTo>
                      <a:pt x="354" y="227"/>
                      <a:pt x="361" y="227"/>
                      <a:pt x="368" y="227"/>
                    </a:cubicBezTo>
                    <a:cubicBezTo>
                      <a:pt x="389" y="227"/>
                      <a:pt x="396" y="220"/>
                      <a:pt x="396" y="198"/>
                    </a:cubicBezTo>
                    <a:cubicBezTo>
                      <a:pt x="396" y="191"/>
                      <a:pt x="396" y="184"/>
                      <a:pt x="389" y="184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13" y="8"/>
                      <a:pt x="205" y="0"/>
                      <a:pt x="198" y="0"/>
                    </a:cubicBezTo>
                    <a:cubicBezTo>
                      <a:pt x="191" y="0"/>
                      <a:pt x="184" y="8"/>
                      <a:pt x="177" y="15"/>
                    </a:cubicBezTo>
                    <a:cubicBezTo>
                      <a:pt x="8" y="184"/>
                      <a:pt x="8" y="184"/>
                      <a:pt x="8" y="184"/>
                    </a:cubicBezTo>
                    <a:cubicBezTo>
                      <a:pt x="8" y="184"/>
                      <a:pt x="0" y="191"/>
                      <a:pt x="0" y="198"/>
                    </a:cubicBezTo>
                    <a:cubicBezTo>
                      <a:pt x="0" y="220"/>
                      <a:pt x="15" y="227"/>
                      <a:pt x="29" y="227"/>
                    </a:cubicBezTo>
                    <a:cubicBezTo>
                      <a:pt x="43" y="227"/>
                      <a:pt x="50" y="227"/>
                      <a:pt x="50" y="22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1" dirty="0">
                  <a:solidFill>
                    <a:schemeClr val="tx1"/>
                  </a:solidFill>
                  <a:latin typeface="+mj-lt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3" name="Google Shape;22;p1">
              <a:extLst>
                <a:ext uri="{FF2B5EF4-FFF2-40B4-BE49-F238E27FC236}">
                  <a16:creationId xmlns:a16="http://schemas.microsoft.com/office/drawing/2014/main" id="{00B63C75-B6F8-8126-AF0E-624772ACFF8B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59439" y="4271075"/>
              <a:ext cx="2304001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defRPr sz="1200">
                  <a:solidFill>
                    <a:schemeClr val="tx1">
                      <a:lumMod val="50000"/>
                      <a:lumOff val="50000"/>
                    </a:schemeClr>
                  </a:solidFill>
                  <a:ea typeface="Open Sans Light" panose="020B0306030504020204" pitchFamily="34" charset="0"/>
                  <a:cs typeface="Segoe UI" panose="020B0502040204020203" pitchFamily="34" charset="0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ID" sz="1100" b="1" dirty="0">
                  <a:solidFill>
                    <a:schemeClr val="tx1"/>
                  </a:solidFill>
                  <a:latin typeface="+mj-lt"/>
                  <a:sym typeface="Arial"/>
                </a:rPr>
                <a:t>E-Mail Marketing</a:t>
              </a:r>
              <a:endParaRPr sz="1100" b="1" dirty="0">
                <a:solidFill>
                  <a:schemeClr val="tx1"/>
                </a:solidFill>
                <a:latin typeface="+mj-lt"/>
                <a:sym typeface="Arial"/>
              </a:endParaRPr>
            </a:p>
          </p:txBody>
        </p:sp>
      </p:grpSp>
      <p:grpSp>
        <p:nvGrpSpPr>
          <p:cNvPr id="26" name="Paid Social Media">
            <a:extLst>
              <a:ext uri="{FF2B5EF4-FFF2-40B4-BE49-F238E27FC236}">
                <a16:creationId xmlns:a16="http://schemas.microsoft.com/office/drawing/2014/main" id="{88086551-E358-53A6-DD43-4ADBA2212AA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40316" y="4220014"/>
            <a:ext cx="2658789" cy="265099"/>
            <a:chOff x="2004651" y="4271075"/>
            <a:chExt cx="2658789" cy="265099"/>
          </a:xfrm>
        </p:grpSpPr>
        <p:grpSp>
          <p:nvGrpSpPr>
            <p:cNvPr id="27" name="Group 28">
              <a:extLst>
                <a:ext uri="{FF2B5EF4-FFF2-40B4-BE49-F238E27FC236}">
                  <a16:creationId xmlns:a16="http://schemas.microsoft.com/office/drawing/2014/main" id="{8C5E1B0B-9564-9F51-682E-F0AD28667F8E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2004651" y="4282974"/>
              <a:ext cx="253200" cy="253200"/>
              <a:chOff x="1220709" y="3734978"/>
              <a:chExt cx="253200" cy="253200"/>
            </a:xfrm>
          </p:grpSpPr>
          <p:sp>
            <p:nvSpPr>
              <p:cNvPr id="29" name="Google Shape;73;p13">
                <a:extLst>
                  <a:ext uri="{FF2B5EF4-FFF2-40B4-BE49-F238E27FC236}">
                    <a16:creationId xmlns:a16="http://schemas.microsoft.com/office/drawing/2014/main" id="{154A46BC-62B7-CF0B-4D44-849AF2FB687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1220709" y="3734978"/>
                <a:ext cx="253200" cy="253200"/>
              </a:xfrm>
              <a:prstGeom prst="ellipse">
                <a:avLst/>
              </a:prstGeom>
              <a:solidFill>
                <a:schemeClr val="accent2"/>
              </a:solidFill>
              <a:ln w="3956" cap="flat">
                <a:noFill/>
                <a:prstDash val="solid"/>
                <a:miter/>
              </a:ln>
              <a:effectLst>
                <a:outerShdw blurRad="508000" dist="127000" dir="5400000" algn="ctr" rotWithShape="0">
                  <a:srgbClr val="000000">
                    <a:alpha val="15000"/>
                  </a:srgbClr>
                </a:outerShdw>
              </a:effectLst>
            </p:spPr>
            <p:txBody>
              <a:bodyPr rtlCol="0" anchor="ctr"/>
              <a:lstStyle/>
              <a:p>
                <a:endParaRPr sz="1100" b="1" dirty="0">
                  <a:solidFill>
                    <a:schemeClr val="tx1"/>
                  </a:solidFill>
                  <a:latin typeface="+mj-lt"/>
                  <a:sym typeface="Arial"/>
                </a:endParaRPr>
              </a:p>
            </p:txBody>
          </p:sp>
          <p:sp>
            <p:nvSpPr>
              <p:cNvPr id="30" name="Google Shape;74;p13">
                <a:extLst>
                  <a:ext uri="{FF2B5EF4-FFF2-40B4-BE49-F238E27FC236}">
                    <a16:creationId xmlns:a16="http://schemas.microsoft.com/office/drawing/2014/main" id="{205623A8-A594-8486-466F-E9DDEA114973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5400000">
                <a:off x="1303031" y="3835224"/>
                <a:ext cx="91262" cy="52729"/>
              </a:xfrm>
              <a:custGeom>
                <a:avLst/>
                <a:gdLst/>
                <a:ahLst/>
                <a:cxnLst/>
                <a:rect l="l" t="t" r="r" b="b"/>
                <a:pathLst>
                  <a:path w="397" h="228" extrusionOk="0">
                    <a:moveTo>
                      <a:pt x="50" y="220"/>
                    </a:moveTo>
                    <a:lnTo>
                      <a:pt x="50" y="220"/>
                    </a:lnTo>
                    <a:cubicBezTo>
                      <a:pt x="198" y="71"/>
                      <a:pt x="198" y="71"/>
                      <a:pt x="198" y="71"/>
                    </a:cubicBezTo>
                    <a:cubicBezTo>
                      <a:pt x="354" y="220"/>
                      <a:pt x="354" y="220"/>
                      <a:pt x="354" y="220"/>
                    </a:cubicBezTo>
                    <a:cubicBezTo>
                      <a:pt x="354" y="227"/>
                      <a:pt x="361" y="227"/>
                      <a:pt x="368" y="227"/>
                    </a:cubicBezTo>
                    <a:cubicBezTo>
                      <a:pt x="389" y="227"/>
                      <a:pt x="396" y="220"/>
                      <a:pt x="396" y="198"/>
                    </a:cubicBezTo>
                    <a:cubicBezTo>
                      <a:pt x="396" y="191"/>
                      <a:pt x="396" y="184"/>
                      <a:pt x="389" y="184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13" y="8"/>
                      <a:pt x="205" y="0"/>
                      <a:pt x="198" y="0"/>
                    </a:cubicBezTo>
                    <a:cubicBezTo>
                      <a:pt x="191" y="0"/>
                      <a:pt x="184" y="8"/>
                      <a:pt x="177" y="15"/>
                    </a:cubicBezTo>
                    <a:cubicBezTo>
                      <a:pt x="8" y="184"/>
                      <a:pt x="8" y="184"/>
                      <a:pt x="8" y="184"/>
                    </a:cubicBezTo>
                    <a:cubicBezTo>
                      <a:pt x="8" y="184"/>
                      <a:pt x="0" y="191"/>
                      <a:pt x="0" y="198"/>
                    </a:cubicBezTo>
                    <a:cubicBezTo>
                      <a:pt x="0" y="220"/>
                      <a:pt x="15" y="227"/>
                      <a:pt x="29" y="227"/>
                    </a:cubicBezTo>
                    <a:cubicBezTo>
                      <a:pt x="43" y="227"/>
                      <a:pt x="50" y="227"/>
                      <a:pt x="50" y="220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1" dirty="0">
                  <a:solidFill>
                    <a:schemeClr val="tx1"/>
                  </a:solidFill>
                  <a:latin typeface="+mj-lt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8" name="Google Shape;22;p1">
              <a:extLst>
                <a:ext uri="{FF2B5EF4-FFF2-40B4-BE49-F238E27FC236}">
                  <a16:creationId xmlns:a16="http://schemas.microsoft.com/office/drawing/2014/main" id="{83BA5F07-841C-DD08-E75B-8DE420402D8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59439" y="4271075"/>
              <a:ext cx="2304001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defRPr sz="1200">
                  <a:solidFill>
                    <a:schemeClr val="tx1">
                      <a:lumMod val="50000"/>
                      <a:lumOff val="50000"/>
                    </a:schemeClr>
                  </a:solidFill>
                  <a:ea typeface="Open Sans Light" panose="020B0306030504020204" pitchFamily="34" charset="0"/>
                  <a:cs typeface="Segoe UI" panose="020B0502040204020203" pitchFamily="34" charset="0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ID" sz="1100" b="1" dirty="0">
                  <a:solidFill>
                    <a:schemeClr val="tx1"/>
                  </a:solidFill>
                  <a:latin typeface="+mj-lt"/>
                  <a:sym typeface="Arial"/>
                </a:rPr>
                <a:t>Social Media</a:t>
              </a:r>
              <a:endParaRPr sz="1100" b="1" dirty="0">
                <a:solidFill>
                  <a:schemeClr val="tx1"/>
                </a:solidFill>
                <a:latin typeface="+mj-lt"/>
                <a:sym typeface="Arial"/>
              </a:endParaRPr>
            </a:p>
          </p:txBody>
        </p:sp>
      </p:grpSp>
      <p:grpSp>
        <p:nvGrpSpPr>
          <p:cNvPr id="31" name="Website">
            <a:extLst>
              <a:ext uri="{FF2B5EF4-FFF2-40B4-BE49-F238E27FC236}">
                <a16:creationId xmlns:a16="http://schemas.microsoft.com/office/drawing/2014/main" id="{A6C1ADE5-5EA0-AAA3-2FE5-F9FCC71203D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3324663" y="3728593"/>
            <a:ext cx="2658789" cy="265099"/>
            <a:chOff x="2004651" y="4271075"/>
            <a:chExt cx="2658789" cy="265099"/>
          </a:xfrm>
        </p:grpSpPr>
        <p:grpSp>
          <p:nvGrpSpPr>
            <p:cNvPr id="32" name="Group 33">
              <a:extLst>
                <a:ext uri="{FF2B5EF4-FFF2-40B4-BE49-F238E27FC236}">
                  <a16:creationId xmlns:a16="http://schemas.microsoft.com/office/drawing/2014/main" id="{BF1EEB5A-B4DE-23C1-AD8B-2B2D36629C41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2004651" y="4282974"/>
              <a:ext cx="253200" cy="253200"/>
              <a:chOff x="1220709" y="3734978"/>
              <a:chExt cx="253200" cy="253200"/>
            </a:xfrm>
          </p:grpSpPr>
          <p:sp>
            <p:nvSpPr>
              <p:cNvPr id="34" name="Google Shape;73;p13">
                <a:extLst>
                  <a:ext uri="{FF2B5EF4-FFF2-40B4-BE49-F238E27FC236}">
                    <a16:creationId xmlns:a16="http://schemas.microsoft.com/office/drawing/2014/main" id="{CE82993D-4BB0-1DE1-5C95-C65456CA06D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1220709" y="3734978"/>
                <a:ext cx="253200" cy="253200"/>
              </a:xfrm>
              <a:prstGeom prst="ellipse">
                <a:avLst/>
              </a:prstGeom>
              <a:solidFill>
                <a:schemeClr val="accent3"/>
              </a:solidFill>
              <a:ln w="3956" cap="flat">
                <a:noFill/>
                <a:prstDash val="solid"/>
                <a:miter/>
              </a:ln>
              <a:effectLst>
                <a:outerShdw blurRad="508000" dist="127000" dir="5400000" algn="ctr" rotWithShape="0">
                  <a:srgbClr val="000000">
                    <a:alpha val="15000"/>
                  </a:srgbClr>
                </a:outerShdw>
              </a:effectLst>
            </p:spPr>
            <p:txBody>
              <a:bodyPr rtlCol="0" anchor="ctr"/>
              <a:lstStyle/>
              <a:p>
                <a:endParaRPr sz="1100" b="1" dirty="0">
                  <a:solidFill>
                    <a:schemeClr val="tx1"/>
                  </a:solidFill>
                  <a:latin typeface="+mj-lt"/>
                  <a:sym typeface="Arial"/>
                </a:endParaRPr>
              </a:p>
            </p:txBody>
          </p:sp>
          <p:sp>
            <p:nvSpPr>
              <p:cNvPr id="35" name="Google Shape;74;p13">
                <a:extLst>
                  <a:ext uri="{FF2B5EF4-FFF2-40B4-BE49-F238E27FC236}">
                    <a16:creationId xmlns:a16="http://schemas.microsoft.com/office/drawing/2014/main" id="{E272D0D8-9693-2763-4291-4847C93959A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5400000">
                <a:off x="1303031" y="3835224"/>
                <a:ext cx="91262" cy="52729"/>
              </a:xfrm>
              <a:custGeom>
                <a:avLst/>
                <a:gdLst/>
                <a:ahLst/>
                <a:cxnLst/>
                <a:rect l="l" t="t" r="r" b="b"/>
                <a:pathLst>
                  <a:path w="397" h="228" extrusionOk="0">
                    <a:moveTo>
                      <a:pt x="50" y="220"/>
                    </a:moveTo>
                    <a:lnTo>
                      <a:pt x="50" y="220"/>
                    </a:lnTo>
                    <a:cubicBezTo>
                      <a:pt x="198" y="71"/>
                      <a:pt x="198" y="71"/>
                      <a:pt x="198" y="71"/>
                    </a:cubicBezTo>
                    <a:cubicBezTo>
                      <a:pt x="354" y="220"/>
                      <a:pt x="354" y="220"/>
                      <a:pt x="354" y="220"/>
                    </a:cubicBezTo>
                    <a:cubicBezTo>
                      <a:pt x="354" y="227"/>
                      <a:pt x="361" y="227"/>
                      <a:pt x="368" y="227"/>
                    </a:cubicBezTo>
                    <a:cubicBezTo>
                      <a:pt x="389" y="227"/>
                      <a:pt x="396" y="220"/>
                      <a:pt x="396" y="198"/>
                    </a:cubicBezTo>
                    <a:cubicBezTo>
                      <a:pt x="396" y="191"/>
                      <a:pt x="396" y="184"/>
                      <a:pt x="389" y="184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13" y="8"/>
                      <a:pt x="205" y="0"/>
                      <a:pt x="198" y="0"/>
                    </a:cubicBezTo>
                    <a:cubicBezTo>
                      <a:pt x="191" y="0"/>
                      <a:pt x="184" y="8"/>
                      <a:pt x="177" y="15"/>
                    </a:cubicBezTo>
                    <a:cubicBezTo>
                      <a:pt x="8" y="184"/>
                      <a:pt x="8" y="184"/>
                      <a:pt x="8" y="184"/>
                    </a:cubicBezTo>
                    <a:cubicBezTo>
                      <a:pt x="8" y="184"/>
                      <a:pt x="0" y="191"/>
                      <a:pt x="0" y="198"/>
                    </a:cubicBezTo>
                    <a:cubicBezTo>
                      <a:pt x="0" y="220"/>
                      <a:pt x="15" y="227"/>
                      <a:pt x="29" y="227"/>
                    </a:cubicBezTo>
                    <a:cubicBezTo>
                      <a:pt x="43" y="227"/>
                      <a:pt x="50" y="227"/>
                      <a:pt x="50" y="22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1" dirty="0">
                  <a:solidFill>
                    <a:schemeClr val="tx1"/>
                  </a:solidFill>
                  <a:latin typeface="+mj-lt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3" name="Google Shape;22;p1">
              <a:extLst>
                <a:ext uri="{FF2B5EF4-FFF2-40B4-BE49-F238E27FC236}">
                  <a16:creationId xmlns:a16="http://schemas.microsoft.com/office/drawing/2014/main" id="{0FE7786F-B6CC-E949-AED0-9A678BD510C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59439" y="4271075"/>
              <a:ext cx="2304001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defRPr sz="1200">
                  <a:solidFill>
                    <a:schemeClr val="tx1">
                      <a:lumMod val="50000"/>
                      <a:lumOff val="50000"/>
                    </a:schemeClr>
                  </a:solidFill>
                  <a:ea typeface="Open Sans Light" panose="020B0306030504020204" pitchFamily="34" charset="0"/>
                  <a:cs typeface="Segoe UI" panose="020B0502040204020203" pitchFamily="34" charset="0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ID" sz="1100" b="1" dirty="0">
                  <a:solidFill>
                    <a:schemeClr val="tx1"/>
                  </a:solidFill>
                  <a:latin typeface="+mj-lt"/>
                  <a:sym typeface="Arial"/>
                </a:rPr>
                <a:t>Website</a:t>
              </a:r>
              <a:endParaRPr sz="1100" b="1" dirty="0">
                <a:solidFill>
                  <a:schemeClr val="tx1"/>
                </a:solidFill>
                <a:latin typeface="+mj-lt"/>
                <a:sym typeface="Arial"/>
              </a:endParaRPr>
            </a:p>
          </p:txBody>
        </p:sp>
      </p:grpSp>
      <p:grpSp>
        <p:nvGrpSpPr>
          <p:cNvPr id="36" name="Lokale Werbung">
            <a:extLst>
              <a:ext uri="{FF2B5EF4-FFF2-40B4-BE49-F238E27FC236}">
                <a16:creationId xmlns:a16="http://schemas.microsoft.com/office/drawing/2014/main" id="{28671226-3A11-258A-B986-D305AF1E78DC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3324663" y="4220014"/>
            <a:ext cx="2658789" cy="265099"/>
            <a:chOff x="2004651" y="4271075"/>
            <a:chExt cx="2658789" cy="265099"/>
          </a:xfrm>
        </p:grpSpPr>
        <p:grpSp>
          <p:nvGrpSpPr>
            <p:cNvPr id="37" name="Group 38">
              <a:extLst>
                <a:ext uri="{FF2B5EF4-FFF2-40B4-BE49-F238E27FC236}">
                  <a16:creationId xmlns:a16="http://schemas.microsoft.com/office/drawing/2014/main" id="{F187D41B-8E36-9E44-CC12-45A5F41AFAE3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2004651" y="4282974"/>
              <a:ext cx="253200" cy="253200"/>
              <a:chOff x="1220709" y="3734978"/>
              <a:chExt cx="253200" cy="253200"/>
            </a:xfrm>
          </p:grpSpPr>
          <p:sp>
            <p:nvSpPr>
              <p:cNvPr id="39" name="Google Shape;73;p13">
                <a:extLst>
                  <a:ext uri="{FF2B5EF4-FFF2-40B4-BE49-F238E27FC236}">
                    <a16:creationId xmlns:a16="http://schemas.microsoft.com/office/drawing/2014/main" id="{B23514DA-1A87-55AF-199C-995BD12FCF3D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1220709" y="3734978"/>
                <a:ext cx="253200" cy="253200"/>
              </a:xfrm>
              <a:prstGeom prst="ellipse">
                <a:avLst/>
              </a:prstGeom>
              <a:solidFill>
                <a:schemeClr val="accent4"/>
              </a:solidFill>
              <a:ln w="3956" cap="flat">
                <a:noFill/>
                <a:prstDash val="solid"/>
                <a:miter/>
              </a:ln>
              <a:effectLst>
                <a:outerShdw blurRad="508000" dist="127000" dir="5400000" algn="ctr" rotWithShape="0">
                  <a:srgbClr val="000000">
                    <a:alpha val="15000"/>
                  </a:srgbClr>
                </a:outerShdw>
              </a:effectLst>
            </p:spPr>
            <p:txBody>
              <a:bodyPr rtlCol="0" anchor="ctr"/>
              <a:lstStyle/>
              <a:p>
                <a:endParaRPr sz="1100" b="1" dirty="0">
                  <a:solidFill>
                    <a:schemeClr val="tx1"/>
                  </a:solidFill>
                  <a:latin typeface="+mj-lt"/>
                  <a:sym typeface="Arial"/>
                </a:endParaRPr>
              </a:p>
            </p:txBody>
          </p:sp>
          <p:sp>
            <p:nvSpPr>
              <p:cNvPr id="40" name="Google Shape;74;p13">
                <a:extLst>
                  <a:ext uri="{FF2B5EF4-FFF2-40B4-BE49-F238E27FC236}">
                    <a16:creationId xmlns:a16="http://schemas.microsoft.com/office/drawing/2014/main" id="{E7ABEC04-D270-3EF4-8077-BE5D8CDBB72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5400000">
                <a:off x="1303031" y="3835224"/>
                <a:ext cx="91262" cy="52729"/>
              </a:xfrm>
              <a:custGeom>
                <a:avLst/>
                <a:gdLst/>
                <a:ahLst/>
                <a:cxnLst/>
                <a:rect l="l" t="t" r="r" b="b"/>
                <a:pathLst>
                  <a:path w="397" h="228" extrusionOk="0">
                    <a:moveTo>
                      <a:pt x="50" y="220"/>
                    </a:moveTo>
                    <a:lnTo>
                      <a:pt x="50" y="220"/>
                    </a:lnTo>
                    <a:cubicBezTo>
                      <a:pt x="198" y="71"/>
                      <a:pt x="198" y="71"/>
                      <a:pt x="198" y="71"/>
                    </a:cubicBezTo>
                    <a:cubicBezTo>
                      <a:pt x="354" y="220"/>
                      <a:pt x="354" y="220"/>
                      <a:pt x="354" y="220"/>
                    </a:cubicBezTo>
                    <a:cubicBezTo>
                      <a:pt x="354" y="227"/>
                      <a:pt x="361" y="227"/>
                      <a:pt x="368" y="227"/>
                    </a:cubicBezTo>
                    <a:cubicBezTo>
                      <a:pt x="389" y="227"/>
                      <a:pt x="396" y="220"/>
                      <a:pt x="396" y="198"/>
                    </a:cubicBezTo>
                    <a:cubicBezTo>
                      <a:pt x="396" y="191"/>
                      <a:pt x="396" y="184"/>
                      <a:pt x="389" y="184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13" y="8"/>
                      <a:pt x="205" y="0"/>
                      <a:pt x="198" y="0"/>
                    </a:cubicBezTo>
                    <a:cubicBezTo>
                      <a:pt x="191" y="0"/>
                      <a:pt x="184" y="8"/>
                      <a:pt x="177" y="15"/>
                    </a:cubicBezTo>
                    <a:cubicBezTo>
                      <a:pt x="8" y="184"/>
                      <a:pt x="8" y="184"/>
                      <a:pt x="8" y="184"/>
                    </a:cubicBezTo>
                    <a:cubicBezTo>
                      <a:pt x="8" y="184"/>
                      <a:pt x="0" y="191"/>
                      <a:pt x="0" y="198"/>
                    </a:cubicBezTo>
                    <a:cubicBezTo>
                      <a:pt x="0" y="220"/>
                      <a:pt x="15" y="227"/>
                      <a:pt x="29" y="227"/>
                    </a:cubicBezTo>
                    <a:cubicBezTo>
                      <a:pt x="43" y="227"/>
                      <a:pt x="50" y="227"/>
                      <a:pt x="50" y="22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1" dirty="0">
                  <a:solidFill>
                    <a:schemeClr val="tx1"/>
                  </a:solidFill>
                  <a:latin typeface="+mj-lt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8" name="Google Shape;22;p1">
              <a:extLst>
                <a:ext uri="{FF2B5EF4-FFF2-40B4-BE49-F238E27FC236}">
                  <a16:creationId xmlns:a16="http://schemas.microsoft.com/office/drawing/2014/main" id="{42D506B0-76D6-EE1C-619D-2095F4419FCD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59439" y="4271075"/>
              <a:ext cx="2304001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defRPr sz="1200">
                  <a:solidFill>
                    <a:schemeClr val="tx1">
                      <a:lumMod val="50000"/>
                      <a:lumOff val="50000"/>
                    </a:schemeClr>
                  </a:solidFill>
                  <a:ea typeface="Open Sans Light" panose="020B0306030504020204" pitchFamily="34" charset="0"/>
                  <a:cs typeface="Segoe UI" panose="020B0502040204020203" pitchFamily="34" charset="0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ID" sz="1100" b="1" dirty="0">
                  <a:solidFill>
                    <a:schemeClr val="tx1"/>
                  </a:solidFill>
                  <a:latin typeface="+mj-lt"/>
                  <a:sym typeface="Arial"/>
                </a:rPr>
                <a:t>Lokale Werbung</a:t>
              </a:r>
              <a:endParaRPr sz="1100" b="1" dirty="0">
                <a:solidFill>
                  <a:schemeClr val="tx1"/>
                </a:solidFill>
                <a:latin typeface="+mj-lt"/>
                <a:sym typeface="Arial"/>
              </a:endParaRPr>
            </a:p>
          </p:txBody>
        </p:sp>
      </p:grpSp>
      <p:grpSp>
        <p:nvGrpSpPr>
          <p:cNvPr id="41" name="Bezahlte Anzeigen">
            <a:extLst>
              <a:ext uri="{FF2B5EF4-FFF2-40B4-BE49-F238E27FC236}">
                <a16:creationId xmlns:a16="http://schemas.microsoft.com/office/drawing/2014/main" id="{41755CF7-8D25-4259-30FF-47EBCFB79C86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6409011" y="3728593"/>
            <a:ext cx="2658789" cy="265099"/>
            <a:chOff x="2004651" y="4271075"/>
            <a:chExt cx="2658789" cy="265099"/>
          </a:xfrm>
        </p:grpSpPr>
        <p:grpSp>
          <p:nvGrpSpPr>
            <p:cNvPr id="42" name="Group 43">
              <a:extLst>
                <a:ext uri="{FF2B5EF4-FFF2-40B4-BE49-F238E27FC236}">
                  <a16:creationId xmlns:a16="http://schemas.microsoft.com/office/drawing/2014/main" id="{94E45594-F87B-6B99-CFE6-FBA17ED9509C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2004651" y="4282974"/>
              <a:ext cx="253200" cy="253200"/>
              <a:chOff x="1220709" y="3734978"/>
              <a:chExt cx="253200" cy="253200"/>
            </a:xfrm>
          </p:grpSpPr>
          <p:sp>
            <p:nvSpPr>
              <p:cNvPr id="44" name="Google Shape;73;p13">
                <a:extLst>
                  <a:ext uri="{FF2B5EF4-FFF2-40B4-BE49-F238E27FC236}">
                    <a16:creationId xmlns:a16="http://schemas.microsoft.com/office/drawing/2014/main" id="{66FE3DC3-6800-E482-DF53-7BB7221091FA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1220709" y="3734978"/>
                <a:ext cx="253200" cy="253200"/>
              </a:xfrm>
              <a:prstGeom prst="ellipse">
                <a:avLst/>
              </a:prstGeom>
              <a:solidFill>
                <a:schemeClr val="accent5"/>
              </a:solidFill>
              <a:ln w="3956" cap="flat">
                <a:noFill/>
                <a:prstDash val="solid"/>
                <a:miter/>
              </a:ln>
              <a:effectLst>
                <a:outerShdw blurRad="508000" dist="127000" dir="5400000" algn="ctr" rotWithShape="0">
                  <a:srgbClr val="000000">
                    <a:alpha val="15000"/>
                  </a:srgbClr>
                </a:outerShdw>
              </a:effectLst>
            </p:spPr>
            <p:txBody>
              <a:bodyPr rtlCol="0" anchor="ctr"/>
              <a:lstStyle/>
              <a:p>
                <a:endParaRPr sz="1100" b="1" dirty="0">
                  <a:solidFill>
                    <a:schemeClr val="tx1"/>
                  </a:solidFill>
                  <a:latin typeface="+mj-lt"/>
                  <a:sym typeface="Arial"/>
                </a:endParaRPr>
              </a:p>
            </p:txBody>
          </p:sp>
          <p:sp>
            <p:nvSpPr>
              <p:cNvPr id="45" name="Google Shape;74;p13">
                <a:extLst>
                  <a:ext uri="{FF2B5EF4-FFF2-40B4-BE49-F238E27FC236}">
                    <a16:creationId xmlns:a16="http://schemas.microsoft.com/office/drawing/2014/main" id="{343BD70E-4A41-20B9-0743-670EC4040D3A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rot="5400000">
                <a:off x="1303031" y="3835224"/>
                <a:ext cx="91262" cy="52729"/>
              </a:xfrm>
              <a:custGeom>
                <a:avLst/>
                <a:gdLst/>
                <a:ahLst/>
                <a:cxnLst/>
                <a:rect l="l" t="t" r="r" b="b"/>
                <a:pathLst>
                  <a:path w="397" h="228" extrusionOk="0">
                    <a:moveTo>
                      <a:pt x="50" y="220"/>
                    </a:moveTo>
                    <a:lnTo>
                      <a:pt x="50" y="220"/>
                    </a:lnTo>
                    <a:cubicBezTo>
                      <a:pt x="198" y="71"/>
                      <a:pt x="198" y="71"/>
                      <a:pt x="198" y="71"/>
                    </a:cubicBezTo>
                    <a:cubicBezTo>
                      <a:pt x="354" y="220"/>
                      <a:pt x="354" y="220"/>
                      <a:pt x="354" y="220"/>
                    </a:cubicBezTo>
                    <a:cubicBezTo>
                      <a:pt x="354" y="227"/>
                      <a:pt x="361" y="227"/>
                      <a:pt x="368" y="227"/>
                    </a:cubicBezTo>
                    <a:cubicBezTo>
                      <a:pt x="389" y="227"/>
                      <a:pt x="396" y="220"/>
                      <a:pt x="396" y="198"/>
                    </a:cubicBezTo>
                    <a:cubicBezTo>
                      <a:pt x="396" y="191"/>
                      <a:pt x="396" y="184"/>
                      <a:pt x="389" y="184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13" y="8"/>
                      <a:pt x="205" y="0"/>
                      <a:pt x="198" y="0"/>
                    </a:cubicBezTo>
                    <a:cubicBezTo>
                      <a:pt x="191" y="0"/>
                      <a:pt x="184" y="8"/>
                      <a:pt x="177" y="15"/>
                    </a:cubicBezTo>
                    <a:cubicBezTo>
                      <a:pt x="8" y="184"/>
                      <a:pt x="8" y="184"/>
                      <a:pt x="8" y="184"/>
                    </a:cubicBezTo>
                    <a:cubicBezTo>
                      <a:pt x="8" y="184"/>
                      <a:pt x="0" y="191"/>
                      <a:pt x="0" y="198"/>
                    </a:cubicBezTo>
                    <a:cubicBezTo>
                      <a:pt x="0" y="220"/>
                      <a:pt x="15" y="227"/>
                      <a:pt x="29" y="227"/>
                    </a:cubicBezTo>
                    <a:cubicBezTo>
                      <a:pt x="43" y="227"/>
                      <a:pt x="50" y="227"/>
                      <a:pt x="50" y="22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1" dirty="0">
                  <a:solidFill>
                    <a:schemeClr val="tx1"/>
                  </a:solidFill>
                  <a:latin typeface="+mj-lt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3" name="Google Shape;22;p1">
              <a:extLst>
                <a:ext uri="{FF2B5EF4-FFF2-40B4-BE49-F238E27FC236}">
                  <a16:creationId xmlns:a16="http://schemas.microsoft.com/office/drawing/2014/main" id="{F6DFBC98-F509-2324-7551-0A673E136A8B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359439" y="4271075"/>
              <a:ext cx="2304001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>
                <a:lnSpc>
                  <a:spcPct val="130000"/>
                </a:lnSpc>
                <a:defRPr sz="1200">
                  <a:solidFill>
                    <a:schemeClr val="tx1">
                      <a:lumMod val="50000"/>
                      <a:lumOff val="50000"/>
                    </a:schemeClr>
                  </a:solidFill>
                  <a:ea typeface="Open Sans Light" panose="020B0306030504020204" pitchFamily="34" charset="0"/>
                  <a:cs typeface="Segoe UI" panose="020B0502040204020203" pitchFamily="34" charset="0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ID" sz="1100" b="1" dirty="0">
                  <a:solidFill>
                    <a:schemeClr val="tx1"/>
                  </a:solidFill>
                  <a:latin typeface="+mj-lt"/>
                  <a:sym typeface="Arial"/>
                </a:rPr>
                <a:t>Bezahlte Anzeigen</a:t>
              </a:r>
              <a:endParaRPr sz="1100" b="1" dirty="0">
                <a:solidFill>
                  <a:schemeClr val="tx1"/>
                </a:solidFill>
                <a:latin typeface="+mj-lt"/>
                <a:sym typeface="Arial"/>
              </a:endParaRPr>
            </a:p>
          </p:txBody>
        </p:sp>
      </p:grpSp>
      <p:sp>
        <p:nvSpPr>
          <p:cNvPr id="5" name="Rectangle: Rounded Corners 5">
            <a:extLst>
              <a:ext uri="{FF2B5EF4-FFF2-40B4-BE49-F238E27FC236}">
                <a16:creationId xmlns:a16="http://schemas.microsoft.com/office/drawing/2014/main" id="{589F921C-802C-F033-DA51-7201D51B90A2}"/>
              </a:ext>
            </a:extLst>
          </p:cNvPr>
          <p:cNvSpPr/>
          <p:nvPr/>
        </p:nvSpPr>
        <p:spPr>
          <a:xfrm>
            <a:off x="1730324" y="606743"/>
            <a:ext cx="2457501" cy="15003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36000">
                <a:srgbClr val="9AAB3A"/>
              </a:gs>
              <a:gs pos="90000">
                <a:schemeClr val="bg2"/>
              </a:gs>
              <a:gs pos="0">
                <a:schemeClr val="accent2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spc="-50" dirty="0">
                <a:solidFill>
                  <a:schemeClr val="bg1"/>
                </a:solidFill>
                <a:cs typeface="Poppins" panose="00000500000000000000" pitchFamily="2" charset="0"/>
              </a:rPr>
              <a:t>Early Bird </a:t>
            </a:r>
            <a:r>
              <a:rPr lang="en-US" sz="700" b="1" dirty="0">
                <a:solidFill>
                  <a:schemeClr val="bg1"/>
                </a:solidFill>
                <a:cs typeface="Poppins" panose="00000500000000000000" pitchFamily="2" charset="0"/>
              </a:rPr>
              <a:t>[S. 7]</a:t>
            </a:r>
          </a:p>
        </p:txBody>
      </p:sp>
      <p:sp>
        <p:nvSpPr>
          <p:cNvPr id="8" name="Rectangle: Rounded Corners 5">
            <a:extLst>
              <a:ext uri="{FF2B5EF4-FFF2-40B4-BE49-F238E27FC236}">
                <a16:creationId xmlns:a16="http://schemas.microsoft.com/office/drawing/2014/main" id="{D4D20949-BC56-EF97-319E-15608416F66E}"/>
              </a:ext>
            </a:extLst>
          </p:cNvPr>
          <p:cNvSpPr/>
          <p:nvPr/>
        </p:nvSpPr>
        <p:spPr>
          <a:xfrm>
            <a:off x="2827816" y="903192"/>
            <a:ext cx="994090" cy="15003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spc="-50" dirty="0">
                <a:solidFill>
                  <a:schemeClr val="tx1"/>
                </a:solidFill>
                <a:cs typeface="Poppins" panose="00000500000000000000" pitchFamily="2" charset="0"/>
              </a:rPr>
              <a:t>Programm </a:t>
            </a:r>
            <a:r>
              <a:rPr lang="en-US" sz="700" b="1" spc="-50" dirty="0">
                <a:solidFill>
                  <a:schemeClr val="tx1"/>
                </a:solidFill>
                <a:cs typeface="Poppins" panose="00000500000000000000" pitchFamily="2" charset="0"/>
              </a:rPr>
              <a:t>[S. 8]</a:t>
            </a:r>
          </a:p>
        </p:txBody>
      </p:sp>
      <p:sp>
        <p:nvSpPr>
          <p:cNvPr id="11" name="Rectangle: Rounded Corners 5">
            <a:extLst>
              <a:ext uri="{FF2B5EF4-FFF2-40B4-BE49-F238E27FC236}">
                <a16:creationId xmlns:a16="http://schemas.microsoft.com/office/drawing/2014/main" id="{83ECC10C-25AA-A0F3-F222-BDBC7257F52F}"/>
              </a:ext>
            </a:extLst>
          </p:cNvPr>
          <p:cNvSpPr/>
          <p:nvPr/>
        </p:nvSpPr>
        <p:spPr>
          <a:xfrm>
            <a:off x="3451263" y="1192023"/>
            <a:ext cx="1385572" cy="15003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spc="-50" dirty="0">
                <a:solidFill>
                  <a:schemeClr val="tx1"/>
                </a:solidFill>
                <a:cs typeface="Poppins" panose="00000500000000000000" pitchFamily="2" charset="0"/>
              </a:rPr>
              <a:t>Künstler-Interviews </a:t>
            </a:r>
            <a:r>
              <a:rPr lang="en-US" sz="700" b="1" dirty="0">
                <a:solidFill>
                  <a:schemeClr val="tx1"/>
                </a:solidFill>
                <a:cs typeface="Poppins" panose="00000500000000000000" pitchFamily="2" charset="0"/>
              </a:rPr>
              <a:t>[S. 9]</a:t>
            </a:r>
          </a:p>
        </p:txBody>
      </p:sp>
      <p:sp>
        <p:nvSpPr>
          <p:cNvPr id="14" name="Rectangle: Rounded Corners 5">
            <a:extLst>
              <a:ext uri="{FF2B5EF4-FFF2-40B4-BE49-F238E27FC236}">
                <a16:creationId xmlns:a16="http://schemas.microsoft.com/office/drawing/2014/main" id="{271343F0-62EE-8E94-DEEA-41B815D33E7B}"/>
              </a:ext>
            </a:extLst>
          </p:cNvPr>
          <p:cNvSpPr/>
          <p:nvPr/>
        </p:nvSpPr>
        <p:spPr>
          <a:xfrm>
            <a:off x="3951346" y="1475432"/>
            <a:ext cx="1080236" cy="150035"/>
          </a:xfrm>
          <a:prstGeom prst="roundRect">
            <a:avLst>
              <a:gd name="adj" fmla="val 50000"/>
            </a:avLst>
          </a:prstGeom>
          <a:gradFill>
            <a:gsLst>
              <a:gs pos="40000">
                <a:srgbClr val="F4B22E"/>
              </a:gs>
              <a:gs pos="90000">
                <a:schemeClr val="accent4"/>
              </a:gs>
              <a:gs pos="0">
                <a:schemeClr val="accent2"/>
              </a:gs>
            </a:gsLst>
            <a:lin ang="108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spc="-50" dirty="0">
                <a:solidFill>
                  <a:schemeClr val="bg1"/>
                </a:solidFill>
                <a:cs typeface="Poppins" panose="00000500000000000000" pitchFamily="2" charset="0"/>
              </a:rPr>
              <a:t>Gewinnspiel </a:t>
            </a:r>
            <a:r>
              <a:rPr lang="en-US" sz="700" b="1" dirty="0">
                <a:solidFill>
                  <a:schemeClr val="bg1"/>
                </a:solidFill>
                <a:cs typeface="Poppins" panose="00000500000000000000" pitchFamily="2" charset="0"/>
              </a:rPr>
              <a:t>[S. 10]</a:t>
            </a:r>
          </a:p>
        </p:txBody>
      </p:sp>
      <p:sp>
        <p:nvSpPr>
          <p:cNvPr id="17" name="Rectangle: Rounded Corners 5">
            <a:extLst>
              <a:ext uri="{FF2B5EF4-FFF2-40B4-BE49-F238E27FC236}">
                <a16:creationId xmlns:a16="http://schemas.microsoft.com/office/drawing/2014/main" id="{EE4CDE4A-3DF8-3942-392B-EDFC0462BD3A}"/>
              </a:ext>
            </a:extLst>
          </p:cNvPr>
          <p:cNvSpPr/>
          <p:nvPr/>
        </p:nvSpPr>
        <p:spPr>
          <a:xfrm>
            <a:off x="4608341" y="1771788"/>
            <a:ext cx="1821034" cy="150035"/>
          </a:xfrm>
          <a:prstGeom prst="roundRect">
            <a:avLst>
              <a:gd name="adj" fmla="val 50000"/>
            </a:avLst>
          </a:prstGeom>
          <a:gradFill>
            <a:gsLst>
              <a:gs pos="36000">
                <a:srgbClr val="2FA199"/>
              </a:gs>
              <a:gs pos="90000">
                <a:schemeClr val="bg2"/>
              </a:gs>
              <a:gs pos="0">
                <a:schemeClr val="accent5"/>
              </a:gs>
            </a:gsLst>
            <a:lin ang="108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spc="-50" dirty="0">
                <a:solidFill>
                  <a:schemeClr val="tx1"/>
                </a:solidFill>
                <a:cs typeface="Poppins" panose="00000500000000000000" pitchFamily="2" charset="0"/>
              </a:rPr>
              <a:t>Bestandskunden-Angebote </a:t>
            </a:r>
            <a:r>
              <a:rPr lang="en-US" sz="700" b="1" dirty="0">
                <a:solidFill>
                  <a:schemeClr val="tx1"/>
                </a:solidFill>
                <a:cs typeface="Poppins" panose="00000500000000000000" pitchFamily="2" charset="0"/>
              </a:rPr>
              <a:t>[S. 11]</a:t>
            </a:r>
          </a:p>
        </p:txBody>
      </p:sp>
      <p:sp>
        <p:nvSpPr>
          <p:cNvPr id="20" name="Rectangle: Rounded Corners 5">
            <a:extLst>
              <a:ext uri="{FF2B5EF4-FFF2-40B4-BE49-F238E27FC236}">
                <a16:creationId xmlns:a16="http://schemas.microsoft.com/office/drawing/2014/main" id="{73CB2808-D849-18FE-E158-EE7CA5E01317}"/>
              </a:ext>
            </a:extLst>
          </p:cNvPr>
          <p:cNvSpPr/>
          <p:nvPr/>
        </p:nvSpPr>
        <p:spPr>
          <a:xfrm>
            <a:off x="4914900" y="2055197"/>
            <a:ext cx="1624013" cy="150035"/>
          </a:xfrm>
          <a:prstGeom prst="roundRect">
            <a:avLst>
              <a:gd name="adj" fmla="val 50000"/>
            </a:avLst>
          </a:prstGeom>
          <a:gradFill>
            <a:gsLst>
              <a:gs pos="40000">
                <a:srgbClr val="6FE0DA"/>
              </a:gs>
              <a:gs pos="90000">
                <a:schemeClr val="accent3"/>
              </a:gs>
              <a:gs pos="0">
                <a:schemeClr val="accent5"/>
              </a:gs>
            </a:gsLst>
            <a:lin ang="108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spc="-50" dirty="0">
                <a:solidFill>
                  <a:schemeClr val="tx1"/>
                </a:solidFill>
                <a:cs typeface="Poppins" panose="00000500000000000000" pitchFamily="2" charset="0"/>
              </a:rPr>
              <a:t>Flexibles Familienticket </a:t>
            </a:r>
            <a:r>
              <a:rPr lang="en-US" sz="700" b="1" dirty="0">
                <a:solidFill>
                  <a:schemeClr val="tx1"/>
                </a:solidFill>
                <a:cs typeface="Poppins" panose="00000500000000000000" pitchFamily="2" charset="0"/>
              </a:rPr>
              <a:t>[S. 12]</a:t>
            </a:r>
          </a:p>
        </p:txBody>
      </p:sp>
      <p:sp>
        <p:nvSpPr>
          <p:cNvPr id="57" name="Rectangle: Rounded Corners 5">
            <a:extLst>
              <a:ext uri="{FF2B5EF4-FFF2-40B4-BE49-F238E27FC236}">
                <a16:creationId xmlns:a16="http://schemas.microsoft.com/office/drawing/2014/main" id="{80217A81-3E5B-06B1-F076-7BCF2F7F2D38}"/>
              </a:ext>
            </a:extLst>
          </p:cNvPr>
          <p:cNvSpPr/>
          <p:nvPr/>
        </p:nvSpPr>
        <p:spPr>
          <a:xfrm>
            <a:off x="5749863" y="2335752"/>
            <a:ext cx="1150999" cy="150035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spc="-50" dirty="0">
                <a:solidFill>
                  <a:schemeClr val="bg1"/>
                </a:solidFill>
                <a:cs typeface="Poppins" panose="00000500000000000000" pitchFamily="2" charset="0"/>
              </a:rPr>
              <a:t>VIP Upgrades </a:t>
            </a:r>
            <a:r>
              <a:rPr lang="en-US" sz="700" b="1" dirty="0">
                <a:solidFill>
                  <a:schemeClr val="bg1"/>
                </a:solidFill>
                <a:cs typeface="Poppins" panose="00000500000000000000" pitchFamily="2" charset="0"/>
              </a:rPr>
              <a:t>[S. 13]</a:t>
            </a:r>
          </a:p>
        </p:txBody>
      </p:sp>
      <p:sp>
        <p:nvSpPr>
          <p:cNvPr id="60" name="Rectangle: Rounded Corners 5">
            <a:extLst>
              <a:ext uri="{FF2B5EF4-FFF2-40B4-BE49-F238E27FC236}">
                <a16:creationId xmlns:a16="http://schemas.microsoft.com/office/drawing/2014/main" id="{2BD04BBE-99B5-5539-8F60-FC3D6C69B67C}"/>
              </a:ext>
            </a:extLst>
          </p:cNvPr>
          <p:cNvSpPr/>
          <p:nvPr/>
        </p:nvSpPr>
        <p:spPr>
          <a:xfrm>
            <a:off x="5661954" y="2627245"/>
            <a:ext cx="1319871" cy="150035"/>
          </a:xfrm>
          <a:prstGeom prst="roundRect">
            <a:avLst>
              <a:gd name="adj" fmla="val 50000"/>
            </a:avLst>
          </a:prstGeom>
          <a:gradFill>
            <a:gsLst>
              <a:gs pos="40000">
                <a:srgbClr val="F4B22E"/>
              </a:gs>
              <a:gs pos="90000">
                <a:schemeClr val="accent4"/>
              </a:gs>
              <a:gs pos="0">
                <a:schemeClr val="accent2"/>
              </a:gs>
            </a:gsLst>
            <a:lin ang="108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spc="-50" dirty="0">
                <a:solidFill>
                  <a:schemeClr val="bg1"/>
                </a:solidFill>
                <a:cs typeface="Poppins" panose="00000500000000000000" pitchFamily="2" charset="0"/>
              </a:rPr>
              <a:t>Back2School Akt. </a:t>
            </a:r>
            <a:r>
              <a:rPr lang="en-US" sz="700" b="1" dirty="0">
                <a:solidFill>
                  <a:schemeClr val="bg1"/>
                </a:solidFill>
                <a:cs typeface="Poppins" panose="00000500000000000000" pitchFamily="2" charset="0"/>
              </a:rPr>
              <a:t>[S. 14]</a:t>
            </a:r>
          </a:p>
        </p:txBody>
      </p:sp>
      <p:sp>
        <p:nvSpPr>
          <p:cNvPr id="63" name="Rectangle: Rounded Corners 5">
            <a:extLst>
              <a:ext uri="{FF2B5EF4-FFF2-40B4-BE49-F238E27FC236}">
                <a16:creationId xmlns:a16="http://schemas.microsoft.com/office/drawing/2014/main" id="{1C0355F0-C972-98F1-5E2F-154AE0B8047E}"/>
              </a:ext>
            </a:extLst>
          </p:cNvPr>
          <p:cNvSpPr/>
          <p:nvPr/>
        </p:nvSpPr>
        <p:spPr>
          <a:xfrm>
            <a:off x="6611571" y="2918738"/>
            <a:ext cx="1389601" cy="150035"/>
          </a:xfrm>
          <a:prstGeom prst="roundRect">
            <a:avLst>
              <a:gd name="adj" fmla="val 50000"/>
            </a:avLst>
          </a:prstGeom>
          <a:gradFill>
            <a:gsLst>
              <a:gs pos="37000">
                <a:srgbClr val="DAEA7A"/>
              </a:gs>
              <a:gs pos="90000">
                <a:schemeClr val="accent3"/>
              </a:gs>
              <a:gs pos="0">
                <a:schemeClr val="accent2"/>
              </a:gs>
            </a:gsLst>
            <a:lin ang="108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spc="-50" dirty="0">
                <a:solidFill>
                  <a:schemeClr val="tx1"/>
                </a:solidFill>
                <a:cs typeface="Poppins" panose="00000500000000000000" pitchFamily="2" charset="0"/>
              </a:rPr>
              <a:t>Halloween Special </a:t>
            </a:r>
            <a:r>
              <a:rPr lang="en-US" sz="700" b="1" dirty="0">
                <a:solidFill>
                  <a:schemeClr val="tx1"/>
                </a:solidFill>
                <a:cs typeface="Poppins" panose="00000500000000000000" pitchFamily="2" charset="0"/>
              </a:rPr>
              <a:t>[S. 15]</a:t>
            </a:r>
          </a:p>
        </p:txBody>
      </p:sp>
      <p:sp>
        <p:nvSpPr>
          <p:cNvPr id="194" name="Rectangle: Rounded Corners 5">
            <a:extLst>
              <a:ext uri="{FF2B5EF4-FFF2-40B4-BE49-F238E27FC236}">
                <a16:creationId xmlns:a16="http://schemas.microsoft.com/office/drawing/2014/main" id="{D9670B08-4191-B1EA-E455-09EE4C88B061}"/>
              </a:ext>
            </a:extLst>
          </p:cNvPr>
          <p:cNvSpPr/>
          <p:nvPr/>
        </p:nvSpPr>
        <p:spPr>
          <a:xfrm>
            <a:off x="7408068" y="3210232"/>
            <a:ext cx="1092995" cy="150035"/>
          </a:xfrm>
          <a:prstGeom prst="roundRect">
            <a:avLst>
              <a:gd name="adj" fmla="val 50000"/>
            </a:avLst>
          </a:prstGeom>
          <a:gradFill>
            <a:gsLst>
              <a:gs pos="50000">
                <a:schemeClr val="accent1"/>
              </a:gs>
              <a:gs pos="83000">
                <a:srgbClr val="9AAB3A"/>
              </a:gs>
              <a:gs pos="100000">
                <a:schemeClr val="accent2"/>
              </a:gs>
              <a:gs pos="18000">
                <a:srgbClr val="2FA199"/>
              </a:gs>
              <a:gs pos="0">
                <a:schemeClr val="accent5"/>
              </a:gs>
            </a:gsLst>
            <a:lin ang="108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spc="-50" dirty="0">
                <a:solidFill>
                  <a:schemeClr val="bg1"/>
                </a:solidFill>
                <a:cs typeface="Poppins" panose="00000500000000000000" pitchFamily="2" charset="0"/>
              </a:rPr>
              <a:t>Black Friday </a:t>
            </a:r>
            <a:r>
              <a:rPr lang="en-US" sz="700" b="1" dirty="0">
                <a:solidFill>
                  <a:schemeClr val="bg1"/>
                </a:solidFill>
                <a:cs typeface="Poppins" panose="00000500000000000000" pitchFamily="2" charset="0"/>
              </a:rPr>
              <a:t>[S. 16]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>
          <a:extLst>
            <a:ext uri="{FF2B5EF4-FFF2-40B4-BE49-F238E27FC236}">
              <a16:creationId xmlns:a16="http://schemas.microsoft.com/office/drawing/2014/main" id="{A9A16A32-48B8-5CA1-77EF-52FACFC0E9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Background">
            <a:extLst>
              <a:ext uri="{FF2B5EF4-FFF2-40B4-BE49-F238E27FC236}">
                <a16:creationId xmlns:a16="http://schemas.microsoft.com/office/drawing/2014/main" id="{4A784A2C-2D74-082E-F28B-FF7FD49570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4918597" cy="5143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00" name="Headline">
            <a:extLst>
              <a:ext uri="{FF2B5EF4-FFF2-40B4-BE49-F238E27FC236}">
                <a16:creationId xmlns:a16="http://schemas.microsoft.com/office/drawing/2014/main" id="{763AA321-0FCD-F15A-8892-B5F890D0E41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73043" y="672592"/>
            <a:ext cx="4300755" cy="9002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rPr>
              <a:t>Early Bird Tickets und Valentinstagkampagne</a:t>
            </a:r>
            <a:endParaRPr lang="de-DE" sz="2700" dirty="0">
              <a:solidFill>
                <a:schemeClr val="bg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grpSp>
        <p:nvGrpSpPr>
          <p:cNvPr id="201" name="Dates &amp; Purpose">
            <a:extLst>
              <a:ext uri="{FF2B5EF4-FFF2-40B4-BE49-F238E27FC236}">
                <a16:creationId xmlns:a16="http://schemas.microsoft.com/office/drawing/2014/main" id="{B8C3DFAC-BBF2-1806-4A5C-D7877A08C51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654604" y="3667263"/>
            <a:ext cx="3182390" cy="1109849"/>
            <a:chOff x="915725" y="556180"/>
            <a:chExt cx="4829483" cy="1374336"/>
          </a:xfrm>
        </p:grpSpPr>
        <p:sp>
          <p:nvSpPr>
            <p:cNvPr id="202" name="Google Shape;202;p33">
              <a:extLst>
                <a:ext uri="{FF2B5EF4-FFF2-40B4-BE49-F238E27FC236}">
                  <a16:creationId xmlns:a16="http://schemas.microsoft.com/office/drawing/2014/main" id="{CC6AB624-B9D4-893F-3F27-F26E0A2D54DD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3" y="901523"/>
              <a:ext cx="3426667" cy="10289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1100"/>
                <a:buFont typeface="IBM Plex Serif"/>
                <a:buNone/>
              </a:pPr>
              <a:r>
                <a:rPr lang="de-DE" sz="1100" b="0" i="0" dirty="0">
                  <a:solidFill>
                    <a:schemeClr val="bg1">
                      <a:lumMod val="85000"/>
                    </a:schemeClr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Ziel: Frühzeitiger Ticketverkauf für Events ab Mai, Gewinnung neuer Kunden durch Rabatte</a:t>
              </a:r>
              <a:endParaRPr lang="en-US" sz="1100" dirty="0">
                <a:solidFill>
                  <a:schemeClr val="bg1">
                    <a:lumMod val="85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03" name="Google Shape;203;p33">
              <a:extLst>
                <a:ext uri="{FF2B5EF4-FFF2-40B4-BE49-F238E27FC236}">
                  <a16:creationId xmlns:a16="http://schemas.microsoft.com/office/drawing/2014/main" id="{8359424E-212E-4101-4D0D-8D3B61BFEC93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4" y="562968"/>
              <a:ext cx="3657714" cy="3525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IBM Plex Serif"/>
                <a:buNone/>
              </a:pPr>
              <a:r>
                <a:rPr lang="de-DE" sz="1400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Feb - Mai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04" name="Google Shape;204;p33">
              <a:extLst>
                <a:ext uri="{FF2B5EF4-FFF2-40B4-BE49-F238E27FC236}">
                  <a16:creationId xmlns:a16="http://schemas.microsoft.com/office/drawing/2014/main" id="{DA1217F1-EFC4-0B29-F8FE-241E8F27473C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15725" y="556180"/>
              <a:ext cx="1295157" cy="6002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2700"/>
                <a:buFont typeface="IBM Plex Serif"/>
                <a:buNone/>
              </a:pPr>
              <a:r>
                <a:rPr lang="de-DE" sz="2700" b="1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14.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05" name="Google Shape;205;p33">
              <a:extLst>
                <a:ext uri="{FF2B5EF4-FFF2-40B4-BE49-F238E27FC236}">
                  <a16:creationId xmlns:a16="http://schemas.microsoft.com/office/drawing/2014/main" id="{8377E328-C8AF-ED22-CC7D-A13DC98E22AB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15725" y="1084709"/>
              <a:ext cx="1295157" cy="3143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200"/>
                <a:buFont typeface="IBM Plex Serif"/>
                <a:buNone/>
              </a:pPr>
              <a:r>
                <a:rPr lang="de-DE" sz="1200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Feb</a:t>
              </a:r>
              <a:endParaRPr sz="12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</p:grpSp>
      <p:sp>
        <p:nvSpPr>
          <p:cNvPr id="218" name="Google Shape;218;p33">
            <a:extLst>
              <a:ext uri="{FF2B5EF4-FFF2-40B4-BE49-F238E27FC236}">
                <a16:creationId xmlns:a16="http://schemas.microsoft.com/office/drawing/2014/main" id="{ED056D38-C186-1DDB-025A-07D0ECD83D7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8856" y="4634594"/>
            <a:ext cx="418734" cy="253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 sz="1200" i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6</a:t>
            </a:fld>
            <a:endParaRPr sz="3600" i="0" dirty="0">
              <a:solidFill>
                <a:schemeClr val="lt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54" name="Google Shape;142;p31">
            <a:extLst>
              <a:ext uri="{FF2B5EF4-FFF2-40B4-BE49-F238E27FC236}">
                <a16:creationId xmlns:a16="http://schemas.microsoft.com/office/drawing/2014/main" id="{C55C32A3-FE46-6F7E-8604-82D7C6C45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001173" y="2205944"/>
            <a:ext cx="1698427" cy="253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R="0" lvl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de-DE" sz="800" dirty="0">
              <a:solidFill>
                <a:srgbClr val="3F3F3F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grpSp>
        <p:nvGrpSpPr>
          <p:cNvPr id="281" name="Icon E-Mail">
            <a:extLst>
              <a:ext uri="{FF2B5EF4-FFF2-40B4-BE49-F238E27FC236}">
                <a16:creationId xmlns:a16="http://schemas.microsoft.com/office/drawing/2014/main" id="{265AD9C5-82AF-2D19-64C8-0A5205B8FA0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658768" y="1779552"/>
            <a:ext cx="340724" cy="340724"/>
            <a:chOff x="108856" y="102591"/>
            <a:chExt cx="340724" cy="340724"/>
          </a:xfrm>
        </p:grpSpPr>
        <p:sp>
          <p:nvSpPr>
            <p:cNvPr id="278" name="Ellipse 277">
              <a:extLst>
                <a:ext uri="{FF2B5EF4-FFF2-40B4-BE49-F238E27FC236}">
                  <a16:creationId xmlns:a16="http://schemas.microsoft.com/office/drawing/2014/main" id="{97A4693C-78E5-0C4D-227A-DAD8179CB1F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08856" y="102591"/>
              <a:ext cx="340724" cy="340724"/>
            </a:xfrm>
            <a:prstGeom prst="ellipse">
              <a:avLst/>
            </a:prstGeom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273" name="Grafik 272">
              <a:extLst>
                <a:ext uri="{FF2B5EF4-FFF2-40B4-BE49-F238E27FC236}">
                  <a16:creationId xmlns:a16="http://schemas.microsoft.com/office/drawing/2014/main" id="{68483EE2-0CEA-E712-94D5-8653FE88C1E3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94322" y="188057"/>
              <a:ext cx="169791" cy="169791"/>
            </a:xfrm>
            <a:prstGeom prst="rect">
              <a:avLst/>
            </a:prstGeom>
          </p:spPr>
        </p:pic>
      </p:grpSp>
      <p:grpSp>
        <p:nvGrpSpPr>
          <p:cNvPr id="283" name="Icon Facebook">
            <a:extLst>
              <a:ext uri="{FF2B5EF4-FFF2-40B4-BE49-F238E27FC236}">
                <a16:creationId xmlns:a16="http://schemas.microsoft.com/office/drawing/2014/main" id="{72D39420-7A2F-59A9-CC66-1523B6EE6E0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115768" y="1771200"/>
            <a:ext cx="349076" cy="349076"/>
            <a:chOff x="524678" y="102591"/>
            <a:chExt cx="340724" cy="340724"/>
          </a:xfrm>
        </p:grpSpPr>
        <p:sp>
          <p:nvSpPr>
            <p:cNvPr id="279" name="Ellipse 278">
              <a:extLst>
                <a:ext uri="{FF2B5EF4-FFF2-40B4-BE49-F238E27FC236}">
                  <a16:creationId xmlns:a16="http://schemas.microsoft.com/office/drawing/2014/main" id="{65759BC3-684E-66A0-A19D-126349DE232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24678" y="102591"/>
              <a:ext cx="340724" cy="3407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275" name="Grafik 274">
              <a:extLst>
                <a:ext uri="{FF2B5EF4-FFF2-40B4-BE49-F238E27FC236}">
                  <a16:creationId xmlns:a16="http://schemas.microsoft.com/office/drawing/2014/main" id="{4E780353-D079-CF78-584C-7B36D46C3827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645020" y="194784"/>
              <a:ext cx="93373" cy="149397"/>
            </a:xfrm>
            <a:prstGeom prst="rect">
              <a:avLst/>
            </a:prstGeom>
          </p:spPr>
        </p:pic>
      </p:grpSp>
      <p:grpSp>
        <p:nvGrpSpPr>
          <p:cNvPr id="282" name="Icon Instagram">
            <a:extLst>
              <a:ext uri="{FF2B5EF4-FFF2-40B4-BE49-F238E27FC236}">
                <a16:creationId xmlns:a16="http://schemas.microsoft.com/office/drawing/2014/main" id="{A6B356D8-89A4-B1D4-D599-BA47C979877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78340" y="1771199"/>
            <a:ext cx="349077" cy="349077"/>
            <a:chOff x="940500" y="102591"/>
            <a:chExt cx="340724" cy="340724"/>
          </a:xfrm>
        </p:grpSpPr>
        <p:sp>
          <p:nvSpPr>
            <p:cNvPr id="280" name="Ellipse 279">
              <a:extLst>
                <a:ext uri="{FF2B5EF4-FFF2-40B4-BE49-F238E27FC236}">
                  <a16:creationId xmlns:a16="http://schemas.microsoft.com/office/drawing/2014/main" id="{0FF810C0-3FF8-BB08-400F-483712243F0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500" y="102591"/>
              <a:ext cx="340724" cy="3407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pic>
          <p:nvPicPr>
            <p:cNvPr id="277" name="Grafik 276">
              <a:extLst>
                <a:ext uri="{FF2B5EF4-FFF2-40B4-BE49-F238E27FC236}">
                  <a16:creationId xmlns:a16="http://schemas.microsoft.com/office/drawing/2014/main" id="{9147468F-18ED-AA00-B6A2-2715EDA67D32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1040062" y="188057"/>
              <a:ext cx="143507" cy="164008"/>
            </a:xfrm>
            <a:prstGeom prst="rect">
              <a:avLst/>
            </a:prstGeom>
          </p:spPr>
        </p:pic>
      </p:grpSp>
      <p:sp>
        <p:nvSpPr>
          <p:cNvPr id="289" name="Textfeld 288">
            <a:extLst>
              <a:ext uri="{FF2B5EF4-FFF2-40B4-BE49-F238E27FC236}">
                <a16:creationId xmlns:a16="http://schemas.microsoft.com/office/drawing/2014/main" id="{47A83346-2926-4622-504E-3DBEE3C07094}"/>
              </a:ext>
            </a:extLst>
          </p:cNvPr>
          <p:cNvSpPr txBox="1">
            <a:spLocks/>
          </p:cNvSpPr>
          <p:nvPr/>
        </p:nvSpPr>
        <p:spPr>
          <a:xfrm>
            <a:off x="5446841" y="284928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Analyse der Zielgruppen: Welche Veranstaltungen sind für Paare und Gruppen interessant?</a:t>
            </a:r>
          </a:p>
        </p:txBody>
      </p:sp>
      <p:sp>
        <p:nvSpPr>
          <p:cNvPr id="291" name="Textfeld 290">
            <a:extLst>
              <a:ext uri="{FF2B5EF4-FFF2-40B4-BE49-F238E27FC236}">
                <a16:creationId xmlns:a16="http://schemas.microsoft.com/office/drawing/2014/main" id="{305B2594-088D-5966-2185-04EC02D62518}"/>
              </a:ext>
            </a:extLst>
          </p:cNvPr>
          <p:cNvSpPr txBox="1"/>
          <p:nvPr/>
        </p:nvSpPr>
        <p:spPr>
          <a:xfrm>
            <a:off x="5446841" y="68365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Festlegung der Rabatte: „2-für-1“ Tickets, 20 % Rabatt auf Early-Bird-Tickets</a:t>
            </a:r>
          </a:p>
        </p:txBody>
      </p:sp>
      <p:sp>
        <p:nvSpPr>
          <p:cNvPr id="293" name="Textfeld 292">
            <a:extLst>
              <a:ext uri="{FF2B5EF4-FFF2-40B4-BE49-F238E27FC236}">
                <a16:creationId xmlns:a16="http://schemas.microsoft.com/office/drawing/2014/main" id="{C66A11DB-B4F6-C751-D16C-46A7AA4FD14C}"/>
              </a:ext>
            </a:extLst>
          </p:cNvPr>
          <p:cNvSpPr txBox="1"/>
          <p:nvPr/>
        </p:nvSpPr>
        <p:spPr>
          <a:xfrm>
            <a:off x="5446841" y="1082390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Erstellung eines E-Mail-Marketingplans</a:t>
            </a:r>
          </a:p>
        </p:txBody>
      </p:sp>
      <p:sp>
        <p:nvSpPr>
          <p:cNvPr id="295" name="Textfeld 294">
            <a:extLst>
              <a:ext uri="{FF2B5EF4-FFF2-40B4-BE49-F238E27FC236}">
                <a16:creationId xmlns:a16="http://schemas.microsoft.com/office/drawing/2014/main" id="{1A454BF6-C10B-71AC-F8E0-E8EDE20A0535}"/>
              </a:ext>
            </a:extLst>
          </p:cNvPr>
          <p:cNvSpPr txBox="1"/>
          <p:nvPr/>
        </p:nvSpPr>
        <p:spPr>
          <a:xfrm>
            <a:off x="5446841" y="1481121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Erstellung von Social Media Grafiken und Texten für die Valentinstagskampagne</a:t>
            </a:r>
          </a:p>
        </p:txBody>
      </p:sp>
      <p:sp>
        <p:nvSpPr>
          <p:cNvPr id="297" name="Textfeld 296">
            <a:extLst>
              <a:ext uri="{FF2B5EF4-FFF2-40B4-BE49-F238E27FC236}">
                <a16:creationId xmlns:a16="http://schemas.microsoft.com/office/drawing/2014/main" id="{C5369079-B3A1-DA2F-3BC2-06E966D61C49}"/>
              </a:ext>
            </a:extLst>
          </p:cNvPr>
          <p:cNvSpPr txBox="1"/>
          <p:nvPr/>
        </p:nvSpPr>
        <p:spPr>
          <a:xfrm>
            <a:off x="5446841" y="1879852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Versand des ersten Newsletters: Zielgruppen-orientierter Versand mit personalisierter Betreffzeile</a:t>
            </a:r>
          </a:p>
        </p:txBody>
      </p:sp>
      <p:sp>
        <p:nvSpPr>
          <p:cNvPr id="299" name="Textfeld 298">
            <a:extLst>
              <a:ext uri="{FF2B5EF4-FFF2-40B4-BE49-F238E27FC236}">
                <a16:creationId xmlns:a16="http://schemas.microsoft.com/office/drawing/2014/main" id="{3E342463-D5A4-EE97-AFDF-B1C9969D1900}"/>
              </a:ext>
            </a:extLst>
          </p:cNvPr>
          <p:cNvSpPr txBox="1"/>
          <p:nvPr/>
        </p:nvSpPr>
        <p:spPr>
          <a:xfrm>
            <a:off x="5446841" y="2278583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Start der Social-Media-Kampagne mit täglichen Postings (Storys, Reels mit Fokus auf „gemeinsame Erlebnisse“)</a:t>
            </a:r>
          </a:p>
        </p:txBody>
      </p:sp>
      <p:sp>
        <p:nvSpPr>
          <p:cNvPr id="301" name="Textfeld 300">
            <a:extLst>
              <a:ext uri="{FF2B5EF4-FFF2-40B4-BE49-F238E27FC236}">
                <a16:creationId xmlns:a16="http://schemas.microsoft.com/office/drawing/2014/main" id="{15B09BC8-54DE-C808-0AF7-735C2F84076A}"/>
              </a:ext>
            </a:extLst>
          </p:cNvPr>
          <p:cNvSpPr txBox="1"/>
          <p:nvPr/>
        </p:nvSpPr>
        <p:spPr>
          <a:xfrm>
            <a:off x="5446841" y="2677314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Integration einer Landingpage mit Countdown für Rabattende</a:t>
            </a:r>
          </a:p>
        </p:txBody>
      </p:sp>
      <p:sp>
        <p:nvSpPr>
          <p:cNvPr id="303" name="Textfeld 302">
            <a:extLst>
              <a:ext uri="{FF2B5EF4-FFF2-40B4-BE49-F238E27FC236}">
                <a16:creationId xmlns:a16="http://schemas.microsoft.com/office/drawing/2014/main" id="{0F70E0DC-4535-0BBC-83DB-0F8D9EEDB71D}"/>
              </a:ext>
            </a:extLst>
          </p:cNvPr>
          <p:cNvSpPr txBox="1"/>
          <p:nvPr/>
        </p:nvSpPr>
        <p:spPr>
          <a:xfrm>
            <a:off x="5446841" y="3076045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Überprüfung der Kampagnen-Performance: Öffnungsraten von Newslettern, Conversion-Rate der Landingpage</a:t>
            </a:r>
          </a:p>
        </p:txBody>
      </p:sp>
      <p:sp>
        <p:nvSpPr>
          <p:cNvPr id="305" name="Textfeld 304">
            <a:extLst>
              <a:ext uri="{FF2B5EF4-FFF2-40B4-BE49-F238E27FC236}">
                <a16:creationId xmlns:a16="http://schemas.microsoft.com/office/drawing/2014/main" id="{326B4A9D-A961-CB86-9328-28221CB99016}"/>
              </a:ext>
            </a:extLst>
          </p:cNvPr>
          <p:cNvSpPr txBox="1"/>
          <p:nvPr/>
        </p:nvSpPr>
        <p:spPr>
          <a:xfrm>
            <a:off x="5446841" y="3474776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Social-Media-Antrieb: Investition in Ads für Instagram und Facebook mit Fokus auf Pärchen und Gruppen.</a:t>
            </a:r>
          </a:p>
        </p:txBody>
      </p:sp>
      <p:sp>
        <p:nvSpPr>
          <p:cNvPr id="307" name="Textfeld 306">
            <a:extLst>
              <a:ext uri="{FF2B5EF4-FFF2-40B4-BE49-F238E27FC236}">
                <a16:creationId xmlns:a16="http://schemas.microsoft.com/office/drawing/2014/main" id="{177C1F5A-39AF-93A7-AE9A-6C61A96E14B8}"/>
              </a:ext>
            </a:extLst>
          </p:cNvPr>
          <p:cNvSpPr txBox="1"/>
          <p:nvPr/>
        </p:nvSpPr>
        <p:spPr>
          <a:xfrm>
            <a:off x="5446841" y="3873507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Reminder-Mail 3 Tage vor Ablauf der Aktion.</a:t>
            </a:r>
          </a:p>
        </p:txBody>
      </p:sp>
      <p:sp>
        <p:nvSpPr>
          <p:cNvPr id="309" name="Textfeld 308">
            <a:extLst>
              <a:ext uri="{FF2B5EF4-FFF2-40B4-BE49-F238E27FC236}">
                <a16:creationId xmlns:a16="http://schemas.microsoft.com/office/drawing/2014/main" id="{0D90C17F-FFAD-D266-0067-21D4FEDC81B3}"/>
              </a:ext>
            </a:extLst>
          </p:cNvPr>
          <p:cNvSpPr txBox="1"/>
          <p:nvPr/>
        </p:nvSpPr>
        <p:spPr>
          <a:xfrm>
            <a:off x="5446841" y="427223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Auswertung der Kampagne: Welche Kanäle haben am besten funktioniert? Welche Zielgruppen haben gebucht?</a:t>
            </a:r>
            <a:endParaRPr lang="de-DE" sz="9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CheckBox1" r:id="rId1" imgW="181080" imgH="181080"/>
        </mc:Choice>
        <mc:Fallback>
          <p:control name="CheckBox1" r:id="rId1" imgW="181080" imgH="181080">
            <p:pic>
              <p:nvPicPr>
                <p:cNvPr id="288" name="CheckBox1">
                  <a:extLst>
                    <a:ext uri="{FF2B5EF4-FFF2-40B4-BE49-F238E27FC236}">
                      <a16:creationId xmlns:a16="http://schemas.microsoft.com/office/drawing/2014/main" id="{0ABBA1DF-0581-ECC7-4BA2-A59EF9E9FF4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420688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2" r:id="rId2" imgW="181080" imgH="181080"/>
        </mc:Choice>
        <mc:Fallback>
          <p:control name="CheckBox2" r:id="rId2" imgW="181080" imgH="181080">
            <p:pic>
              <p:nvPicPr>
                <p:cNvPr id="290" name="CheckBox2">
                  <a:extLst>
                    <a:ext uri="{FF2B5EF4-FFF2-40B4-BE49-F238E27FC236}">
                      <a16:creationId xmlns:a16="http://schemas.microsoft.com/office/drawing/2014/main" id="{B035BCD4-FAB1-AD14-4360-887BC0D7EB8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81941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3" r:id="rId3" imgW="181080" imgH="181080"/>
        </mc:Choice>
        <mc:Fallback>
          <p:control name="CheckBox3" r:id="rId3" imgW="181080" imgH="181080">
            <p:pic>
              <p:nvPicPr>
                <p:cNvPr id="292" name="CheckBox3">
                  <a:extLst>
                    <a:ext uri="{FF2B5EF4-FFF2-40B4-BE49-F238E27FC236}">
                      <a16:creationId xmlns:a16="http://schemas.microsoft.com/office/drawing/2014/main" id="{552CFED5-0B50-1413-0DD2-B6BA79B2826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1218150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4" r:id="rId4" imgW="181080" imgH="181080"/>
        </mc:Choice>
        <mc:Fallback>
          <p:control name="CheckBox4" r:id="rId4" imgW="181080" imgH="181080">
            <p:pic>
              <p:nvPicPr>
                <p:cNvPr id="294" name="CheckBox4">
                  <a:extLst>
                    <a:ext uri="{FF2B5EF4-FFF2-40B4-BE49-F238E27FC236}">
                      <a16:creationId xmlns:a16="http://schemas.microsoft.com/office/drawing/2014/main" id="{6D7FBF05-2FE6-4FFA-841C-9DB335D3838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1616881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5" r:id="rId5" imgW="181080" imgH="181080"/>
        </mc:Choice>
        <mc:Fallback>
          <p:control name="CheckBox5" r:id="rId5" imgW="181080" imgH="181080">
            <p:pic>
              <p:nvPicPr>
                <p:cNvPr id="296" name="CheckBox5">
                  <a:extLst>
                    <a:ext uri="{FF2B5EF4-FFF2-40B4-BE49-F238E27FC236}">
                      <a16:creationId xmlns:a16="http://schemas.microsoft.com/office/drawing/2014/main" id="{5463283E-18C8-F21B-24B4-DD4C07212D6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2015612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6" r:id="rId6" imgW="181080" imgH="181080"/>
        </mc:Choice>
        <mc:Fallback>
          <p:control name="CheckBox6" r:id="rId6" imgW="181080" imgH="181080">
            <p:pic>
              <p:nvPicPr>
                <p:cNvPr id="298" name="CheckBox6">
                  <a:extLst>
                    <a:ext uri="{FF2B5EF4-FFF2-40B4-BE49-F238E27FC236}">
                      <a16:creationId xmlns:a16="http://schemas.microsoft.com/office/drawing/2014/main" id="{35261836-7B9C-0869-6028-C4E678B61A9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2414343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7" r:id="rId7" imgW="181080" imgH="181080"/>
        </mc:Choice>
        <mc:Fallback>
          <p:control name="CheckBox7" r:id="rId7" imgW="181080" imgH="181080">
            <p:pic>
              <p:nvPicPr>
                <p:cNvPr id="300" name="CheckBox7">
                  <a:extLst>
                    <a:ext uri="{FF2B5EF4-FFF2-40B4-BE49-F238E27FC236}">
                      <a16:creationId xmlns:a16="http://schemas.microsoft.com/office/drawing/2014/main" id="{74D985C3-71D1-CC30-947D-5853F9826509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2813074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8" r:id="rId8" imgW="181080" imgH="181080"/>
        </mc:Choice>
        <mc:Fallback>
          <p:control name="CheckBox8" r:id="rId8" imgW="181080" imgH="181080">
            <p:pic>
              <p:nvPicPr>
                <p:cNvPr id="302" name="CheckBox8">
                  <a:extLst>
                    <a:ext uri="{FF2B5EF4-FFF2-40B4-BE49-F238E27FC236}">
                      <a16:creationId xmlns:a16="http://schemas.microsoft.com/office/drawing/2014/main" id="{2A62C7D5-B6FE-0896-75A2-BA1F4841989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3211805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9" r:id="rId9" imgW="181080" imgH="181080"/>
        </mc:Choice>
        <mc:Fallback>
          <p:control name="CheckBox9" r:id="rId9" imgW="181080" imgH="181080">
            <p:pic>
              <p:nvPicPr>
                <p:cNvPr id="304" name="CheckBox9">
                  <a:extLst>
                    <a:ext uri="{FF2B5EF4-FFF2-40B4-BE49-F238E27FC236}">
                      <a16:creationId xmlns:a16="http://schemas.microsoft.com/office/drawing/2014/main" id="{91D051D8-C705-16BC-1C85-D7B074397C2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3610536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0" r:id="rId10" imgW="181080" imgH="181080"/>
        </mc:Choice>
        <mc:Fallback>
          <p:control name="CheckBox10" r:id="rId10" imgW="181080" imgH="181080">
            <p:pic>
              <p:nvPicPr>
                <p:cNvPr id="306" name="CheckBox10">
                  <a:extLst>
                    <a:ext uri="{FF2B5EF4-FFF2-40B4-BE49-F238E27FC236}">
                      <a16:creationId xmlns:a16="http://schemas.microsoft.com/office/drawing/2014/main" id="{849544E5-F545-D1E6-0EF9-ADB156537C7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4009267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1" r:id="rId11" imgW="181080" imgH="181080"/>
        </mc:Choice>
        <mc:Fallback>
          <p:control name="CheckBox11" r:id="rId11" imgW="181080" imgH="181080">
            <p:pic>
              <p:nvPicPr>
                <p:cNvPr id="308" name="CheckBox11">
                  <a:extLst>
                    <a:ext uri="{FF2B5EF4-FFF2-40B4-BE49-F238E27FC236}">
                      <a16:creationId xmlns:a16="http://schemas.microsoft.com/office/drawing/2014/main" id="{7910A821-9BAD-5EE0-EA38-DF0FDFC0186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440799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722972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>
          <a:extLst>
            <a:ext uri="{FF2B5EF4-FFF2-40B4-BE49-F238E27FC236}">
              <a16:creationId xmlns:a16="http://schemas.microsoft.com/office/drawing/2014/main" id="{25C1B125-0CD0-41E1-501B-1DBCD31035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Background">
            <a:extLst>
              <a:ext uri="{FF2B5EF4-FFF2-40B4-BE49-F238E27FC236}">
                <a16:creationId xmlns:a16="http://schemas.microsoft.com/office/drawing/2014/main" id="{5EC56876-94FA-96CB-2C22-D7A0CCEED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4918597" cy="5143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18" name="Seitenzahl">
            <a:extLst>
              <a:ext uri="{FF2B5EF4-FFF2-40B4-BE49-F238E27FC236}">
                <a16:creationId xmlns:a16="http://schemas.microsoft.com/office/drawing/2014/main" id="{634C1ED2-A431-B59E-3243-E788CAC0BB2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8856" y="4634594"/>
            <a:ext cx="418734" cy="253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 sz="1200" i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7</a:t>
            </a:fld>
            <a:endParaRPr sz="3600" i="0" dirty="0">
              <a:solidFill>
                <a:schemeClr val="lt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00" name="Headline">
            <a:extLst>
              <a:ext uri="{FF2B5EF4-FFF2-40B4-BE49-F238E27FC236}">
                <a16:creationId xmlns:a16="http://schemas.microsoft.com/office/drawing/2014/main" id="{F92B6618-E23D-BDB1-976B-CEE7A70895F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73043" y="672592"/>
            <a:ext cx="4300755" cy="9002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rPr>
              <a:t>Vorstellung des Jahresprogramms</a:t>
            </a:r>
          </a:p>
        </p:txBody>
      </p:sp>
      <p:grpSp>
        <p:nvGrpSpPr>
          <p:cNvPr id="201" name="Dates &amp; Purpose">
            <a:extLst>
              <a:ext uri="{FF2B5EF4-FFF2-40B4-BE49-F238E27FC236}">
                <a16:creationId xmlns:a16="http://schemas.microsoft.com/office/drawing/2014/main" id="{02CA75EE-4902-80DA-14F7-AA9E80B76BCD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654604" y="3667263"/>
            <a:ext cx="3182390" cy="1109848"/>
            <a:chOff x="915725" y="556180"/>
            <a:chExt cx="4829483" cy="1374335"/>
          </a:xfrm>
        </p:grpSpPr>
        <p:sp>
          <p:nvSpPr>
            <p:cNvPr id="202" name="Google Shape;202;p33">
              <a:extLst>
                <a:ext uri="{FF2B5EF4-FFF2-40B4-BE49-F238E27FC236}">
                  <a16:creationId xmlns:a16="http://schemas.microsoft.com/office/drawing/2014/main" id="{CC83A967-B8EF-C3FA-7A51-AB4EF69D57D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3" y="901523"/>
              <a:ext cx="3426667" cy="10289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1100"/>
                <a:buFont typeface="IBM Plex Serif"/>
                <a:buNone/>
              </a:pPr>
              <a:r>
                <a:rPr lang="de-DE" sz="1100" b="0" i="0" dirty="0">
                  <a:solidFill>
                    <a:schemeClr val="bg1">
                      <a:lumMod val="85000"/>
                    </a:schemeClr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Transparente Kommunikation des Jahresprogramms, Steigerung der Reichweite.</a:t>
              </a:r>
              <a:endParaRPr lang="en-US" sz="1100" dirty="0">
                <a:solidFill>
                  <a:schemeClr val="bg1">
                    <a:lumMod val="85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03" name="Google Shape;203;p33">
              <a:extLst>
                <a:ext uri="{FF2B5EF4-FFF2-40B4-BE49-F238E27FC236}">
                  <a16:creationId xmlns:a16="http://schemas.microsoft.com/office/drawing/2014/main" id="{DDC35CE9-C8F7-3187-7AC6-E24A2C16457D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4" y="562968"/>
              <a:ext cx="3657714" cy="3525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IBM Plex Serif"/>
                <a:buNone/>
              </a:pPr>
              <a:r>
                <a:rPr lang="de-DE" sz="1400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März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04" name="Google Shape;204;p33">
              <a:extLst>
                <a:ext uri="{FF2B5EF4-FFF2-40B4-BE49-F238E27FC236}">
                  <a16:creationId xmlns:a16="http://schemas.microsoft.com/office/drawing/2014/main" id="{82F25964-E63D-7133-87C6-6D7108BF77A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15725" y="556180"/>
              <a:ext cx="1295157" cy="6002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2700"/>
                <a:buFont typeface="IBM Plex Serif"/>
                <a:buNone/>
              </a:pPr>
              <a:r>
                <a:rPr lang="de-DE" sz="2700" b="1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31.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</p:grpSp>
      <p:grpSp>
        <p:nvGrpSpPr>
          <p:cNvPr id="4" name="Icon Website">
            <a:extLst>
              <a:ext uri="{FF2B5EF4-FFF2-40B4-BE49-F238E27FC236}">
                <a16:creationId xmlns:a16="http://schemas.microsoft.com/office/drawing/2014/main" id="{D3F51748-1D25-79E8-AC63-CDA304BA0740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630238" y="1779588"/>
            <a:ext cx="349076" cy="349076"/>
            <a:chOff x="1115768" y="1771200"/>
            <a:chExt cx="349076" cy="349076"/>
          </a:xfrm>
        </p:grpSpPr>
        <p:sp>
          <p:nvSpPr>
            <p:cNvPr id="279" name="Ellipse 278">
              <a:extLst>
                <a:ext uri="{FF2B5EF4-FFF2-40B4-BE49-F238E27FC236}">
                  <a16:creationId xmlns:a16="http://schemas.microsoft.com/office/drawing/2014/main" id="{C6E7B9BE-FCA3-1D03-686D-AC344595A80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15768" y="1771200"/>
              <a:ext cx="349076" cy="349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3" name="Grafik 2">
              <a:extLst>
                <a:ext uri="{FF2B5EF4-FFF2-40B4-BE49-F238E27FC236}">
                  <a16:creationId xmlns:a16="http://schemas.microsoft.com/office/drawing/2014/main" id="{B7898092-BF8D-24B6-E6BE-C096BDB2F46D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216350" y="1871782"/>
              <a:ext cx="147911" cy="147911"/>
            </a:xfrm>
            <a:prstGeom prst="rect">
              <a:avLst/>
            </a:prstGeom>
          </p:spPr>
        </p:pic>
      </p:grpSp>
      <p:sp>
        <p:nvSpPr>
          <p:cNvPr id="9" name="Textfeld 8">
            <a:extLst>
              <a:ext uri="{FF2B5EF4-FFF2-40B4-BE49-F238E27FC236}">
                <a16:creationId xmlns:a16="http://schemas.microsoft.com/office/drawing/2014/main" id="{D234CE4F-9E4A-B8BE-6A39-BF7E24FEF8BA}"/>
              </a:ext>
            </a:extLst>
          </p:cNvPr>
          <p:cNvSpPr txBox="1"/>
          <p:nvPr/>
        </p:nvSpPr>
        <p:spPr>
          <a:xfrm>
            <a:off x="5446841" y="284928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Sammlung und Finalisierung aller Veranstaltungsdetails (Datum, Ort, Künstler).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6708A7F7-17E6-3C23-1DFF-C2E72B2EE80A}"/>
              </a:ext>
            </a:extLst>
          </p:cNvPr>
          <p:cNvSpPr txBox="1"/>
          <p:nvPr/>
        </p:nvSpPr>
        <p:spPr>
          <a:xfrm>
            <a:off x="5446841" y="68365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Design eines attraktiven digitalen Flyers und einer Landingpage.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4580B0D1-902F-BCE2-44BA-761FC0CAD948}"/>
              </a:ext>
            </a:extLst>
          </p:cNvPr>
          <p:cNvSpPr txBox="1"/>
          <p:nvPr/>
        </p:nvSpPr>
        <p:spPr>
          <a:xfrm>
            <a:off x="5446841" y="1082390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Erstellung eines Redaktionsplans für Social Media.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0F4DABC6-A0FB-E703-40EB-27CF6FA4D5E1}"/>
              </a:ext>
            </a:extLst>
          </p:cNvPr>
          <p:cNvSpPr txBox="1"/>
          <p:nvPr/>
        </p:nvSpPr>
        <p:spPr>
          <a:xfrm>
            <a:off x="5446841" y="1481121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Versand eines E-Mail-Newsletters mit dem Jahresprogramm als PDF.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91F562EE-3573-802C-E077-AB2C8674373D}"/>
              </a:ext>
            </a:extLst>
          </p:cNvPr>
          <p:cNvSpPr txBox="1"/>
          <p:nvPr/>
        </p:nvSpPr>
        <p:spPr>
          <a:xfrm>
            <a:off x="5446841" y="1879852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Social-Media-Launch: Erklärvideo zum Jahresprogramm posten.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97E80670-D3AD-2C30-17A5-7CABF0FACF24}"/>
              </a:ext>
            </a:extLst>
          </p:cNvPr>
          <p:cNvSpPr txBox="1"/>
          <p:nvPr/>
        </p:nvSpPr>
        <p:spPr>
          <a:xfrm>
            <a:off x="5446841" y="2278583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Veröffentlichung des Programms auf der Website und Ticketshop.</a:t>
            </a: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0D3AF52B-348D-9B07-8EC5-F2C84A5186F2}"/>
              </a:ext>
            </a:extLst>
          </p:cNvPr>
          <p:cNvSpPr txBox="1"/>
          <p:nvPr/>
        </p:nvSpPr>
        <p:spPr>
          <a:xfrm>
            <a:off x="5446841" y="2677314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Pressemitteilungen an lokale und relevante Medien senden.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DAB30084-467C-92DA-D25D-05D715CD0F90}"/>
              </a:ext>
            </a:extLst>
          </p:cNvPr>
          <p:cNvSpPr txBox="1"/>
          <p:nvPr/>
        </p:nvSpPr>
        <p:spPr>
          <a:xfrm>
            <a:off x="5446841" y="3076045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Organisiere ein Gewinnspiel: Verlosung von Tickets für die Eröffnungsshow.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C55ABA02-1EB8-A24F-C641-C00269BC12C1}"/>
              </a:ext>
            </a:extLst>
          </p:cNvPr>
          <p:cNvSpPr txBox="1"/>
          <p:nvPr/>
        </p:nvSpPr>
        <p:spPr>
          <a:xfrm>
            <a:off x="5446841" y="3474776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Social-Media-Interaktion: Frag die Community nach ihrem Lieblings-Event aus dem Programm.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57B2A12D-524D-E31A-0285-56E4A5FE9048}"/>
              </a:ext>
            </a:extLst>
          </p:cNvPr>
          <p:cNvSpPr txBox="1"/>
          <p:nvPr/>
        </p:nvSpPr>
        <p:spPr>
          <a:xfrm>
            <a:off x="5446841" y="3873507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Auswertung der Programmveröffentlichung: Zugriffe auf die Landingpage, Verkäufe.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4B19CE53-FD60-0FF6-A6DF-A4CE96648BC3}"/>
              </a:ext>
            </a:extLst>
          </p:cNvPr>
          <p:cNvSpPr txBox="1"/>
          <p:nvPr/>
        </p:nvSpPr>
        <p:spPr>
          <a:xfrm>
            <a:off x="5446841" y="427223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Planung einer Reminder-Kampagne für April.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CheckBox1" r:id="rId1" imgW="181080" imgH="181080"/>
        </mc:Choice>
        <mc:Fallback>
          <p:control name="CheckBox1" r:id="rId1" imgW="181080" imgH="181080">
            <p:pic>
              <p:nvPicPr>
                <p:cNvPr id="8" name="CheckBox1">
                  <a:extLst>
                    <a:ext uri="{FF2B5EF4-FFF2-40B4-BE49-F238E27FC236}">
                      <a16:creationId xmlns:a16="http://schemas.microsoft.com/office/drawing/2014/main" id="{08019419-CFF4-0DDE-C494-B1E075185555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243513" y="420688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2" r:id="rId2" imgW="181080" imgH="181080"/>
        </mc:Choice>
        <mc:Fallback>
          <p:control name="CheckBox2" r:id="rId2" imgW="181080" imgH="181080">
            <p:pic>
              <p:nvPicPr>
                <p:cNvPr id="10" name="CheckBox2">
                  <a:extLst>
                    <a:ext uri="{FF2B5EF4-FFF2-40B4-BE49-F238E27FC236}">
                      <a16:creationId xmlns:a16="http://schemas.microsoft.com/office/drawing/2014/main" id="{7971101F-869A-FF25-D3EB-8A16BCABC1F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243513" y="81941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3" r:id="rId3" imgW="181080" imgH="181080"/>
        </mc:Choice>
        <mc:Fallback>
          <p:control name="CheckBox3" r:id="rId3" imgW="181080" imgH="181080">
            <p:pic>
              <p:nvPicPr>
                <p:cNvPr id="12" name="CheckBox3">
                  <a:extLst>
                    <a:ext uri="{FF2B5EF4-FFF2-40B4-BE49-F238E27FC236}">
                      <a16:creationId xmlns:a16="http://schemas.microsoft.com/office/drawing/2014/main" id="{888E93EC-9526-50A5-5786-B4970343180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243513" y="1218150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4" r:id="rId4" imgW="181080" imgH="181080"/>
        </mc:Choice>
        <mc:Fallback>
          <p:control name="CheckBox4" r:id="rId4" imgW="181080" imgH="181080">
            <p:pic>
              <p:nvPicPr>
                <p:cNvPr id="14" name="CheckBox4">
                  <a:extLst>
                    <a:ext uri="{FF2B5EF4-FFF2-40B4-BE49-F238E27FC236}">
                      <a16:creationId xmlns:a16="http://schemas.microsoft.com/office/drawing/2014/main" id="{A7D2F811-B665-5B75-C467-0771952E0DB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243513" y="1616881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5" r:id="rId5" imgW="181080" imgH="181080"/>
        </mc:Choice>
        <mc:Fallback>
          <p:control name="CheckBox5" r:id="rId5" imgW="181080" imgH="181080">
            <p:pic>
              <p:nvPicPr>
                <p:cNvPr id="16" name="CheckBox5">
                  <a:extLst>
                    <a:ext uri="{FF2B5EF4-FFF2-40B4-BE49-F238E27FC236}">
                      <a16:creationId xmlns:a16="http://schemas.microsoft.com/office/drawing/2014/main" id="{2517DC00-35F6-ADEB-6D1F-2B93CC8DC64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243513" y="2015612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6" r:id="rId6" imgW="181080" imgH="181080"/>
        </mc:Choice>
        <mc:Fallback>
          <p:control name="CheckBox6" r:id="rId6" imgW="181080" imgH="181080">
            <p:pic>
              <p:nvPicPr>
                <p:cNvPr id="18" name="CheckBox6">
                  <a:extLst>
                    <a:ext uri="{FF2B5EF4-FFF2-40B4-BE49-F238E27FC236}">
                      <a16:creationId xmlns:a16="http://schemas.microsoft.com/office/drawing/2014/main" id="{F2699161-B380-F287-53A1-477365A94259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243513" y="2414343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7" r:id="rId7" imgW="181080" imgH="181080"/>
        </mc:Choice>
        <mc:Fallback>
          <p:control name="CheckBox7" r:id="rId7" imgW="181080" imgH="181080">
            <p:pic>
              <p:nvPicPr>
                <p:cNvPr id="20" name="CheckBox7">
                  <a:extLst>
                    <a:ext uri="{FF2B5EF4-FFF2-40B4-BE49-F238E27FC236}">
                      <a16:creationId xmlns:a16="http://schemas.microsoft.com/office/drawing/2014/main" id="{2FCA1281-4521-AB91-C3DC-84B1DAB731B9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243513" y="2813074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8" r:id="rId8" imgW="181080" imgH="181080"/>
        </mc:Choice>
        <mc:Fallback>
          <p:control name="CheckBox8" r:id="rId8" imgW="181080" imgH="181080">
            <p:pic>
              <p:nvPicPr>
                <p:cNvPr id="22" name="CheckBox8">
                  <a:extLst>
                    <a:ext uri="{FF2B5EF4-FFF2-40B4-BE49-F238E27FC236}">
                      <a16:creationId xmlns:a16="http://schemas.microsoft.com/office/drawing/2014/main" id="{E5DFDDD6-CC9A-E332-F2D8-4C031D1B473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243513" y="3211805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9" r:id="rId9" imgW="181080" imgH="181080"/>
        </mc:Choice>
        <mc:Fallback>
          <p:control name="CheckBox9" r:id="rId9" imgW="181080" imgH="181080">
            <p:pic>
              <p:nvPicPr>
                <p:cNvPr id="24" name="CheckBox9">
                  <a:extLst>
                    <a:ext uri="{FF2B5EF4-FFF2-40B4-BE49-F238E27FC236}">
                      <a16:creationId xmlns:a16="http://schemas.microsoft.com/office/drawing/2014/main" id="{703369B5-A05D-027E-7138-B107FC16615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243513" y="3610536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0" r:id="rId10" imgW="181080" imgH="181080"/>
        </mc:Choice>
        <mc:Fallback>
          <p:control name="CheckBox10" r:id="rId10" imgW="181080" imgH="181080">
            <p:pic>
              <p:nvPicPr>
                <p:cNvPr id="26" name="CheckBox10">
                  <a:extLst>
                    <a:ext uri="{FF2B5EF4-FFF2-40B4-BE49-F238E27FC236}">
                      <a16:creationId xmlns:a16="http://schemas.microsoft.com/office/drawing/2014/main" id="{FFB4AC8F-2F95-CD37-6F99-7D7476749C6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243513" y="4009267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1" r:id="rId11" imgW="181080" imgH="181080"/>
        </mc:Choice>
        <mc:Fallback>
          <p:control name="CheckBox11" r:id="rId11" imgW="181080" imgH="181080">
            <p:pic>
              <p:nvPicPr>
                <p:cNvPr id="28" name="CheckBox11">
                  <a:extLst>
                    <a:ext uri="{FF2B5EF4-FFF2-40B4-BE49-F238E27FC236}">
                      <a16:creationId xmlns:a16="http://schemas.microsoft.com/office/drawing/2014/main" id="{F6864CC3-100C-D0C4-F5A1-4F0F13A2873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243513" y="440799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121712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>
          <a:extLst>
            <a:ext uri="{FF2B5EF4-FFF2-40B4-BE49-F238E27FC236}">
              <a16:creationId xmlns:a16="http://schemas.microsoft.com/office/drawing/2014/main" id="{27CC25DD-492B-D300-8B77-93BE25E4D2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Background">
            <a:extLst>
              <a:ext uri="{FF2B5EF4-FFF2-40B4-BE49-F238E27FC236}">
                <a16:creationId xmlns:a16="http://schemas.microsoft.com/office/drawing/2014/main" id="{BBC59D1F-D8AD-7511-D8FE-F5993AD35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4918597" cy="5143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18" name="Seitenzahl">
            <a:extLst>
              <a:ext uri="{FF2B5EF4-FFF2-40B4-BE49-F238E27FC236}">
                <a16:creationId xmlns:a16="http://schemas.microsoft.com/office/drawing/2014/main" id="{9F4543E6-A567-27D3-E2A0-7183C4BB8B0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8856" y="4634594"/>
            <a:ext cx="418734" cy="253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 sz="1200" i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8</a:t>
            </a:fld>
            <a:endParaRPr sz="3600" i="0" dirty="0">
              <a:solidFill>
                <a:schemeClr val="lt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00" name="Headline">
            <a:extLst>
              <a:ext uri="{FF2B5EF4-FFF2-40B4-BE49-F238E27FC236}">
                <a16:creationId xmlns:a16="http://schemas.microsoft.com/office/drawing/2014/main" id="{A3C8DE94-AF18-7C1B-DDBF-522DA302E08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73043" y="672592"/>
            <a:ext cx="4300755" cy="900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rPr>
              <a:t>Künstler-Interviews &amp; Behind the Scenes</a:t>
            </a:r>
          </a:p>
        </p:txBody>
      </p:sp>
      <p:grpSp>
        <p:nvGrpSpPr>
          <p:cNvPr id="201" name="Dates &amp; Purpose">
            <a:extLst>
              <a:ext uri="{FF2B5EF4-FFF2-40B4-BE49-F238E27FC236}">
                <a16:creationId xmlns:a16="http://schemas.microsoft.com/office/drawing/2014/main" id="{414C61C5-4E2F-1B87-6E02-2A1CC0B2600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654604" y="3667263"/>
            <a:ext cx="3182390" cy="1109848"/>
            <a:chOff x="915725" y="556180"/>
            <a:chExt cx="4829483" cy="1374337"/>
          </a:xfrm>
        </p:grpSpPr>
        <p:sp>
          <p:nvSpPr>
            <p:cNvPr id="202" name="Google Shape;202;p33">
              <a:extLst>
                <a:ext uri="{FF2B5EF4-FFF2-40B4-BE49-F238E27FC236}">
                  <a16:creationId xmlns:a16="http://schemas.microsoft.com/office/drawing/2014/main" id="{65A6925B-D84F-6040-FE3A-45908EDE238F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3" y="901523"/>
              <a:ext cx="3426667" cy="102899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1100"/>
                <a:buFont typeface="IBM Plex Serif"/>
                <a:buNone/>
              </a:pPr>
              <a:r>
                <a:rPr lang="de-DE" sz="1100" b="0" i="0" spc="-50" dirty="0">
                  <a:solidFill>
                    <a:schemeClr val="bg1">
                      <a:lumMod val="85000"/>
                    </a:schemeClr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Erhöhung der Markenbekanntheit, Förderung des Ticketverkaufs für Familien und Gruppen.</a:t>
              </a:r>
            </a:p>
          </p:txBody>
        </p:sp>
        <p:sp>
          <p:nvSpPr>
            <p:cNvPr id="203" name="Google Shape;203;p33">
              <a:extLst>
                <a:ext uri="{FF2B5EF4-FFF2-40B4-BE49-F238E27FC236}">
                  <a16:creationId xmlns:a16="http://schemas.microsoft.com/office/drawing/2014/main" id="{39119D8D-052B-D331-67BB-95DD48BFE0FD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4" y="562968"/>
              <a:ext cx="3657714" cy="3525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IBM Plex Serif"/>
                <a:buNone/>
              </a:pPr>
              <a:r>
                <a:rPr lang="de-DE" sz="1400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April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04" name="Google Shape;204;p33">
              <a:extLst>
                <a:ext uri="{FF2B5EF4-FFF2-40B4-BE49-F238E27FC236}">
                  <a16:creationId xmlns:a16="http://schemas.microsoft.com/office/drawing/2014/main" id="{AD891FEB-6C74-54B5-99DD-F08DA4C0B31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15725" y="556180"/>
              <a:ext cx="1295157" cy="6002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2700"/>
                <a:buFont typeface="IBM Plex Serif"/>
                <a:buNone/>
              </a:pPr>
              <a:r>
                <a:rPr lang="de-DE" sz="2700" b="1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30.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</p:grpSp>
      <p:grpSp>
        <p:nvGrpSpPr>
          <p:cNvPr id="7" name="Icon Facebook">
            <a:extLst>
              <a:ext uri="{FF2B5EF4-FFF2-40B4-BE49-F238E27FC236}">
                <a16:creationId xmlns:a16="http://schemas.microsoft.com/office/drawing/2014/main" id="{7279BDC4-FAF3-B1F3-A4C6-9F66086E022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636447" y="1771200"/>
            <a:ext cx="349076" cy="349076"/>
            <a:chOff x="524678" y="102591"/>
            <a:chExt cx="340724" cy="340724"/>
          </a:xfrm>
        </p:grpSpPr>
        <p:sp>
          <p:nvSpPr>
            <p:cNvPr id="8" name="Ellipse 7">
              <a:extLst>
                <a:ext uri="{FF2B5EF4-FFF2-40B4-BE49-F238E27FC236}">
                  <a16:creationId xmlns:a16="http://schemas.microsoft.com/office/drawing/2014/main" id="{2FA19CF5-8643-0801-959C-6CDB4E4D471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24678" y="102591"/>
              <a:ext cx="340724" cy="3407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9" name="Grafik 8">
              <a:extLst>
                <a:ext uri="{FF2B5EF4-FFF2-40B4-BE49-F238E27FC236}">
                  <a16:creationId xmlns:a16="http://schemas.microsoft.com/office/drawing/2014/main" id="{D7561C8A-DE43-310A-58AA-26796B48EFEA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645020" y="194784"/>
              <a:ext cx="93373" cy="149397"/>
            </a:xfrm>
            <a:prstGeom prst="rect">
              <a:avLst/>
            </a:prstGeom>
          </p:spPr>
        </p:pic>
      </p:grpSp>
      <p:grpSp>
        <p:nvGrpSpPr>
          <p:cNvPr id="10" name="Icon Instagram">
            <a:extLst>
              <a:ext uri="{FF2B5EF4-FFF2-40B4-BE49-F238E27FC236}">
                <a16:creationId xmlns:a16="http://schemas.microsoft.com/office/drawing/2014/main" id="{4F1487C0-B80E-9204-FC83-5AB31844AD4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099019" y="1771199"/>
            <a:ext cx="349077" cy="349077"/>
            <a:chOff x="940500" y="102591"/>
            <a:chExt cx="340724" cy="340724"/>
          </a:xfrm>
        </p:grpSpPr>
        <p:sp>
          <p:nvSpPr>
            <p:cNvPr id="11" name="Ellipse 10">
              <a:extLst>
                <a:ext uri="{FF2B5EF4-FFF2-40B4-BE49-F238E27FC236}">
                  <a16:creationId xmlns:a16="http://schemas.microsoft.com/office/drawing/2014/main" id="{C28D03BE-6470-258A-AA3B-E12BFB3071B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500" y="102591"/>
              <a:ext cx="340724" cy="3407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17866720-68A1-AE3F-8841-03C24BF13ECF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1040062" y="188057"/>
              <a:ext cx="143507" cy="164008"/>
            </a:xfrm>
            <a:prstGeom prst="rect">
              <a:avLst/>
            </a:prstGeom>
          </p:spPr>
        </p:pic>
      </p:grpSp>
      <p:sp>
        <p:nvSpPr>
          <p:cNvPr id="14" name="Textfeld 13">
            <a:extLst>
              <a:ext uri="{FF2B5EF4-FFF2-40B4-BE49-F238E27FC236}">
                <a16:creationId xmlns:a16="http://schemas.microsoft.com/office/drawing/2014/main" id="{A3D91D08-FC44-60EA-69C0-763B6468338D}"/>
              </a:ext>
            </a:extLst>
          </p:cNvPr>
          <p:cNvSpPr txBox="1"/>
          <p:nvPr/>
        </p:nvSpPr>
        <p:spPr>
          <a:xfrm>
            <a:off x="5446841" y="284928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Identifikation von Veranstaltungen mit Familienfokus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8F371F71-843F-D1CA-322B-7E6AA4EC5267}"/>
              </a:ext>
            </a:extLst>
          </p:cNvPr>
          <p:cNvSpPr txBox="1"/>
          <p:nvPr/>
        </p:nvSpPr>
        <p:spPr>
          <a:xfrm>
            <a:off x="5446841" y="68365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Entwicklung einer Social Media Kampagne: Videos, Reels und Fotos mit Künstlern, Behind the Scenes-Material.</a:t>
            </a:r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5058D3E0-3F54-FDDE-004B-B54C61078054}"/>
              </a:ext>
            </a:extLst>
          </p:cNvPr>
          <p:cNvSpPr txBox="1"/>
          <p:nvPr/>
        </p:nvSpPr>
        <p:spPr>
          <a:xfrm>
            <a:off x="5446841" y="1082390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Planung einer Osteraktion: z. B. 15 % Rabatt auf Familientickets oder Kinder kostenlos.</a:t>
            </a:r>
          </a:p>
        </p:txBody>
      </p:sp>
      <p:sp>
        <p:nvSpPr>
          <p:cNvPr id="20" name="Textfeld 19">
            <a:extLst>
              <a:ext uri="{FF2B5EF4-FFF2-40B4-BE49-F238E27FC236}">
                <a16:creationId xmlns:a16="http://schemas.microsoft.com/office/drawing/2014/main" id="{D27F10B4-98AD-05A9-300A-1F281A6A6E1C}"/>
              </a:ext>
            </a:extLst>
          </p:cNvPr>
          <p:cNvSpPr txBox="1"/>
          <p:nvPr/>
        </p:nvSpPr>
        <p:spPr>
          <a:xfrm>
            <a:off x="5446841" y="1481121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Veröffentlichung von Teaser-Posts (Countdown zu Ostern).</a:t>
            </a: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218879D0-35D7-B03C-0E1D-E83AA708DCEC}"/>
              </a:ext>
            </a:extLst>
          </p:cNvPr>
          <p:cNvSpPr txBox="1"/>
          <p:nvPr/>
        </p:nvSpPr>
        <p:spPr>
          <a:xfrm>
            <a:off x="5446841" y="1879852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Integration der Rabatte auf der Website (Hervorhebung auf der Startseite).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ED2C3BEC-8910-7D72-2BB2-24D8B0A5C415}"/>
              </a:ext>
            </a:extLst>
          </p:cNvPr>
          <p:cNvSpPr txBox="1"/>
          <p:nvPr/>
        </p:nvSpPr>
        <p:spPr>
          <a:xfrm>
            <a:off x="5446841" y="2278583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Erste E-Mail-Kampagne mit Fokus auf Familien.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78587482-B2DD-004D-9907-3A7742D8232E}"/>
              </a:ext>
            </a:extLst>
          </p:cNvPr>
          <p:cNvSpPr txBox="1"/>
          <p:nvPr/>
        </p:nvSpPr>
        <p:spPr>
          <a:xfrm>
            <a:off x="5446841" y="2677314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Interaktive Social-Media-Aktionen, z. B. „Welcher Künstler passt zu deiner Familie?“.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7793FAC2-6955-2472-AFEE-DE9E6915F783}"/>
              </a:ext>
            </a:extLst>
          </p:cNvPr>
          <p:cNvSpPr txBox="1"/>
          <p:nvPr/>
        </p:nvSpPr>
        <p:spPr>
          <a:xfrm>
            <a:off x="5446841" y="3076045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Live-Q&amp;A auf Instagram mit einem Künstler oder Veranstalter.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BEB423A-930E-2DF1-F22F-72A471E42226}"/>
              </a:ext>
            </a:extLst>
          </p:cNvPr>
          <p:cNvSpPr txBox="1"/>
          <p:nvPr/>
        </p:nvSpPr>
        <p:spPr>
          <a:xfrm>
            <a:off x="5446841" y="3474776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Werbung für Last-Minute-Osterangebote.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12C4496A-6DF0-AF82-B904-109B4B7E0651}"/>
              </a:ext>
            </a:extLst>
          </p:cNvPr>
          <p:cNvSpPr txBox="1"/>
          <p:nvPr/>
        </p:nvSpPr>
        <p:spPr>
          <a:xfrm>
            <a:off x="5446841" y="3873507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Analyse der Rabattaktion (z. B. Anzahl verkaufter Familientickets)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CheckBox1" r:id="rId1" imgW="181080" imgH="181080"/>
        </mc:Choice>
        <mc:Fallback>
          <p:control name="CheckBox1" r:id="rId1" imgW="181080" imgH="181080">
            <p:pic>
              <p:nvPicPr>
                <p:cNvPr id="13" name="CheckBox1">
                  <a:extLst>
                    <a:ext uri="{FF2B5EF4-FFF2-40B4-BE49-F238E27FC236}">
                      <a16:creationId xmlns:a16="http://schemas.microsoft.com/office/drawing/2014/main" id="{9FC9F924-38D1-2FBF-368A-2D56E9047913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243513" y="420688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2" r:id="rId2" imgW="181080" imgH="181080"/>
        </mc:Choice>
        <mc:Fallback>
          <p:control name="CheckBox2" r:id="rId2" imgW="181080" imgH="181080">
            <p:pic>
              <p:nvPicPr>
                <p:cNvPr id="15" name="CheckBox2">
                  <a:extLst>
                    <a:ext uri="{FF2B5EF4-FFF2-40B4-BE49-F238E27FC236}">
                      <a16:creationId xmlns:a16="http://schemas.microsoft.com/office/drawing/2014/main" id="{A45F6397-FE0C-7044-A8BF-C1109C1A51C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81941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3" r:id="rId3" imgW="181080" imgH="181080"/>
        </mc:Choice>
        <mc:Fallback>
          <p:control name="CheckBox3" r:id="rId3" imgW="181080" imgH="181080">
            <p:pic>
              <p:nvPicPr>
                <p:cNvPr id="17" name="CheckBox3">
                  <a:extLst>
                    <a:ext uri="{FF2B5EF4-FFF2-40B4-BE49-F238E27FC236}">
                      <a16:creationId xmlns:a16="http://schemas.microsoft.com/office/drawing/2014/main" id="{AFAC8885-2C96-11C6-4C05-11E4DF368AD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1218150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4" r:id="rId4" imgW="181080" imgH="181080"/>
        </mc:Choice>
        <mc:Fallback>
          <p:control name="CheckBox4" r:id="rId4" imgW="181080" imgH="181080">
            <p:pic>
              <p:nvPicPr>
                <p:cNvPr id="19" name="CheckBox4">
                  <a:extLst>
                    <a:ext uri="{FF2B5EF4-FFF2-40B4-BE49-F238E27FC236}">
                      <a16:creationId xmlns:a16="http://schemas.microsoft.com/office/drawing/2014/main" id="{CD3FEB99-92CB-0126-E30A-D06A758A864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243513" y="1616881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5" r:id="rId5" imgW="181080" imgH="181080"/>
        </mc:Choice>
        <mc:Fallback>
          <p:control name="CheckBox5" r:id="rId5" imgW="181080" imgH="181080">
            <p:pic>
              <p:nvPicPr>
                <p:cNvPr id="21" name="CheckBox5">
                  <a:extLst>
                    <a:ext uri="{FF2B5EF4-FFF2-40B4-BE49-F238E27FC236}">
                      <a16:creationId xmlns:a16="http://schemas.microsoft.com/office/drawing/2014/main" id="{A7B4A07F-F857-D228-6D65-E6887F9917A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243513" y="2015612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6" r:id="rId6" imgW="181080" imgH="181080"/>
        </mc:Choice>
        <mc:Fallback>
          <p:control name="CheckBox6" r:id="rId6" imgW="181080" imgH="181080">
            <p:pic>
              <p:nvPicPr>
                <p:cNvPr id="23" name="CheckBox6">
                  <a:extLst>
                    <a:ext uri="{FF2B5EF4-FFF2-40B4-BE49-F238E27FC236}">
                      <a16:creationId xmlns:a16="http://schemas.microsoft.com/office/drawing/2014/main" id="{E7E7FB46-B565-3F9B-B9F6-A778020E6B7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2414343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7" r:id="rId7" imgW="181080" imgH="181080"/>
        </mc:Choice>
        <mc:Fallback>
          <p:control name="CheckBox7" r:id="rId7" imgW="181080" imgH="181080">
            <p:pic>
              <p:nvPicPr>
                <p:cNvPr id="25" name="CheckBox7">
                  <a:extLst>
                    <a:ext uri="{FF2B5EF4-FFF2-40B4-BE49-F238E27FC236}">
                      <a16:creationId xmlns:a16="http://schemas.microsoft.com/office/drawing/2014/main" id="{96A6BBF2-FF7C-D230-7F07-3CF0C69D0FF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243513" y="2813074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8" r:id="rId8" imgW="181080" imgH="181080"/>
        </mc:Choice>
        <mc:Fallback>
          <p:control name="CheckBox8" r:id="rId8" imgW="181080" imgH="181080">
            <p:pic>
              <p:nvPicPr>
                <p:cNvPr id="27" name="CheckBox8">
                  <a:extLst>
                    <a:ext uri="{FF2B5EF4-FFF2-40B4-BE49-F238E27FC236}">
                      <a16:creationId xmlns:a16="http://schemas.microsoft.com/office/drawing/2014/main" id="{ACE220DB-B30E-A29A-0EF8-DF815EAF5A7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243513" y="3211805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9" r:id="rId9" imgW="181080" imgH="181080"/>
        </mc:Choice>
        <mc:Fallback>
          <p:control name="CheckBox9" r:id="rId9" imgW="181080" imgH="181080">
            <p:pic>
              <p:nvPicPr>
                <p:cNvPr id="29" name="CheckBox9">
                  <a:extLst>
                    <a:ext uri="{FF2B5EF4-FFF2-40B4-BE49-F238E27FC236}">
                      <a16:creationId xmlns:a16="http://schemas.microsoft.com/office/drawing/2014/main" id="{973B76A3-DBA6-1181-E4BF-FB42FBFFED1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3610536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0" r:id="rId10" imgW="181080" imgH="181080"/>
        </mc:Choice>
        <mc:Fallback>
          <p:control name="CheckBox10" r:id="rId10" imgW="181080" imgH="181080">
            <p:pic>
              <p:nvPicPr>
                <p:cNvPr id="31" name="CheckBox10">
                  <a:extLst>
                    <a:ext uri="{FF2B5EF4-FFF2-40B4-BE49-F238E27FC236}">
                      <a16:creationId xmlns:a16="http://schemas.microsoft.com/office/drawing/2014/main" id="{3527F7BE-ADF7-4492-43C6-35831EE28F3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243513" y="4009267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879445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>
          <a:extLst>
            <a:ext uri="{FF2B5EF4-FFF2-40B4-BE49-F238E27FC236}">
              <a16:creationId xmlns:a16="http://schemas.microsoft.com/office/drawing/2014/main" id="{25C6C05B-4728-5D50-93B5-0B7B3EBB2A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Background">
            <a:extLst>
              <a:ext uri="{FF2B5EF4-FFF2-40B4-BE49-F238E27FC236}">
                <a16:creationId xmlns:a16="http://schemas.microsoft.com/office/drawing/2014/main" id="{ED23D85A-50E8-F958-C2A2-38F5075AA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4918597" cy="5143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18" name="Seitenzahl">
            <a:extLst>
              <a:ext uri="{FF2B5EF4-FFF2-40B4-BE49-F238E27FC236}">
                <a16:creationId xmlns:a16="http://schemas.microsoft.com/office/drawing/2014/main" id="{021391B1-D08C-7ED4-7DE4-09EF67B4720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8856" y="4634594"/>
            <a:ext cx="418734" cy="253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 sz="1200" i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9</a:t>
            </a:fld>
            <a:endParaRPr sz="3600" i="0" dirty="0">
              <a:solidFill>
                <a:schemeClr val="lt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00" name="Headline">
            <a:extLst>
              <a:ext uri="{FF2B5EF4-FFF2-40B4-BE49-F238E27FC236}">
                <a16:creationId xmlns:a16="http://schemas.microsoft.com/office/drawing/2014/main" id="{2BF1C52F-A284-7FE7-01B4-7473D22755C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73043" y="672592"/>
            <a:ext cx="4300755" cy="900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rPr>
              <a:t>Saisonstart-Event mit Gewinnspiel</a:t>
            </a:r>
          </a:p>
        </p:txBody>
      </p:sp>
      <p:grpSp>
        <p:nvGrpSpPr>
          <p:cNvPr id="201" name="Dates &amp; Purpose">
            <a:extLst>
              <a:ext uri="{FF2B5EF4-FFF2-40B4-BE49-F238E27FC236}">
                <a16:creationId xmlns:a16="http://schemas.microsoft.com/office/drawing/2014/main" id="{3FCD1ED6-D2AE-2D8F-1588-E34CBC57777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654604" y="3667263"/>
            <a:ext cx="3182390" cy="1109848"/>
            <a:chOff x="915725" y="556180"/>
            <a:chExt cx="4829483" cy="1374337"/>
          </a:xfrm>
        </p:grpSpPr>
        <p:sp>
          <p:nvSpPr>
            <p:cNvPr id="202" name="Google Shape;202;p33">
              <a:extLst>
                <a:ext uri="{FF2B5EF4-FFF2-40B4-BE49-F238E27FC236}">
                  <a16:creationId xmlns:a16="http://schemas.microsoft.com/office/drawing/2014/main" id="{624A9E86-ACB3-4815-E613-1A84666ADA19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3" y="901523"/>
              <a:ext cx="3426667" cy="102899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1100"/>
                <a:buFont typeface="IBM Plex Serif"/>
                <a:buNone/>
              </a:pPr>
              <a:r>
                <a:rPr lang="de-DE" sz="1100" b="0" i="0" spc="-50" dirty="0">
                  <a:solidFill>
                    <a:schemeClr val="bg1">
                      <a:lumMod val="85000"/>
                    </a:schemeClr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Maximale Aufmerksamkeit für den Saisonstart, Ticketverkäufe durch „FOMO“-Effekte.</a:t>
              </a:r>
            </a:p>
          </p:txBody>
        </p:sp>
        <p:sp>
          <p:nvSpPr>
            <p:cNvPr id="203" name="Google Shape;203;p33">
              <a:extLst>
                <a:ext uri="{FF2B5EF4-FFF2-40B4-BE49-F238E27FC236}">
                  <a16:creationId xmlns:a16="http://schemas.microsoft.com/office/drawing/2014/main" id="{5861FBE8-BE70-89CA-649E-86864C3944BC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4" y="562968"/>
              <a:ext cx="3657714" cy="3525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IBM Plex Serif"/>
                <a:buNone/>
              </a:pPr>
              <a:r>
                <a:rPr lang="de-DE" sz="1400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Mai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04" name="Google Shape;204;p33">
              <a:extLst>
                <a:ext uri="{FF2B5EF4-FFF2-40B4-BE49-F238E27FC236}">
                  <a16:creationId xmlns:a16="http://schemas.microsoft.com/office/drawing/2014/main" id="{26E19228-7557-E92E-6E2B-248E730134E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15725" y="556180"/>
              <a:ext cx="1295157" cy="6002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2700"/>
                <a:buFont typeface="IBM Plex Serif"/>
                <a:buNone/>
              </a:pPr>
              <a:r>
                <a:rPr lang="de-DE" sz="2700" b="1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31.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</p:grpSp>
      <p:grpSp>
        <p:nvGrpSpPr>
          <p:cNvPr id="2" name="Icon Local">
            <a:extLst>
              <a:ext uri="{FF2B5EF4-FFF2-40B4-BE49-F238E27FC236}">
                <a16:creationId xmlns:a16="http://schemas.microsoft.com/office/drawing/2014/main" id="{5152713C-4567-2A86-100A-FDE6B5FAC7D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655254" y="1786195"/>
            <a:ext cx="340724" cy="340724"/>
            <a:chOff x="655254" y="1786195"/>
            <a:chExt cx="340724" cy="340724"/>
          </a:xfrm>
        </p:grpSpPr>
        <p:sp>
          <p:nvSpPr>
            <p:cNvPr id="3" name="Ellipse 2">
              <a:extLst>
                <a:ext uri="{FF2B5EF4-FFF2-40B4-BE49-F238E27FC236}">
                  <a16:creationId xmlns:a16="http://schemas.microsoft.com/office/drawing/2014/main" id="{C5C6BD10-E2B2-911D-B5D9-BFF1EC994B4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55254" y="1786195"/>
              <a:ext cx="340724" cy="340724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57AA08D9-CBE5-2792-571A-F5F4787AAB1A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760717" y="1865653"/>
              <a:ext cx="129799" cy="173065"/>
            </a:xfrm>
            <a:prstGeom prst="rect">
              <a:avLst/>
            </a:prstGeom>
          </p:spPr>
        </p:pic>
      </p:grpSp>
      <p:grpSp>
        <p:nvGrpSpPr>
          <p:cNvPr id="5" name="Icon Facebook">
            <a:extLst>
              <a:ext uri="{FF2B5EF4-FFF2-40B4-BE49-F238E27FC236}">
                <a16:creationId xmlns:a16="http://schemas.microsoft.com/office/drawing/2014/main" id="{56C065C0-BA31-FF53-2581-46E2FC8B090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115768" y="1771200"/>
            <a:ext cx="349076" cy="349076"/>
            <a:chOff x="524678" y="102591"/>
            <a:chExt cx="340724" cy="340724"/>
          </a:xfrm>
        </p:grpSpPr>
        <p:sp>
          <p:nvSpPr>
            <p:cNvPr id="6" name="Ellipse 5">
              <a:extLst>
                <a:ext uri="{FF2B5EF4-FFF2-40B4-BE49-F238E27FC236}">
                  <a16:creationId xmlns:a16="http://schemas.microsoft.com/office/drawing/2014/main" id="{FAD65F07-C345-CB7E-F231-B96F5F90A04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24678" y="102591"/>
              <a:ext cx="340724" cy="3407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B7293DAB-2723-5285-1100-7BACAF226EE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645020" y="194784"/>
              <a:ext cx="93373" cy="149397"/>
            </a:xfrm>
            <a:prstGeom prst="rect">
              <a:avLst/>
            </a:prstGeom>
          </p:spPr>
        </p:pic>
      </p:grpSp>
      <p:grpSp>
        <p:nvGrpSpPr>
          <p:cNvPr id="14" name="Icon Instagram">
            <a:extLst>
              <a:ext uri="{FF2B5EF4-FFF2-40B4-BE49-F238E27FC236}">
                <a16:creationId xmlns:a16="http://schemas.microsoft.com/office/drawing/2014/main" id="{08A915DA-EAE3-08D1-DF96-0BD8CE2C8AC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78340" y="1771199"/>
            <a:ext cx="349077" cy="349077"/>
            <a:chOff x="940500" y="102591"/>
            <a:chExt cx="340724" cy="340724"/>
          </a:xfrm>
        </p:grpSpPr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7800D420-0345-4BA3-AD4D-71E87F3FB31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500" y="102591"/>
              <a:ext cx="340724" cy="3407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0764C651-4AB3-D471-9214-497B2134C637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1040062" y="188057"/>
              <a:ext cx="143507" cy="164008"/>
            </a:xfrm>
            <a:prstGeom prst="rect">
              <a:avLst/>
            </a:prstGeom>
          </p:spPr>
        </p:pic>
      </p:grpSp>
      <p:sp>
        <p:nvSpPr>
          <p:cNvPr id="20" name="Textfeld 19">
            <a:extLst>
              <a:ext uri="{FF2B5EF4-FFF2-40B4-BE49-F238E27FC236}">
                <a16:creationId xmlns:a16="http://schemas.microsoft.com/office/drawing/2014/main" id="{C2DF1557-8D1D-76EF-921D-7D5B5B3C6482}"/>
              </a:ext>
            </a:extLst>
          </p:cNvPr>
          <p:cNvSpPr txBox="1"/>
          <p:nvPr/>
        </p:nvSpPr>
        <p:spPr>
          <a:xfrm>
            <a:off x="5446841" y="284928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Organisation eines Eröffnungs-Events mit exklusiven Gästen und Ticketverlosung.</a:t>
            </a: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6661E79-EF73-1D1C-B3AA-356979401C2B}"/>
              </a:ext>
            </a:extLst>
          </p:cNvPr>
          <p:cNvSpPr txBox="1"/>
          <p:nvPr/>
        </p:nvSpPr>
        <p:spPr>
          <a:xfrm>
            <a:off x="5446841" y="68365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Erstellung eines Event-Countdowns auf der Website und Social Media.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92F2F977-AA07-4FD5-8824-25B6F4F89B0A}"/>
              </a:ext>
            </a:extLst>
          </p:cNvPr>
          <p:cNvSpPr txBox="1"/>
          <p:nvPr/>
        </p:nvSpPr>
        <p:spPr>
          <a:xfrm>
            <a:off x="5446841" y="1082390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Planung einer Pressemitteilung für lokale Medien.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14CAA416-53E7-F1A6-3CEA-CB790FB2D3CD}"/>
              </a:ext>
            </a:extLst>
          </p:cNvPr>
          <p:cNvSpPr txBox="1"/>
          <p:nvPr/>
        </p:nvSpPr>
        <p:spPr>
          <a:xfrm>
            <a:off x="5446841" y="1481121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Veröffentlichung eines Promovideos zur Eröffnung.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05843D8F-0F93-EA43-0A82-A1532B8ABF62}"/>
              </a:ext>
            </a:extLst>
          </p:cNvPr>
          <p:cNvSpPr txBox="1"/>
          <p:nvPr/>
        </p:nvSpPr>
        <p:spPr>
          <a:xfrm>
            <a:off x="5446841" y="1879852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E-Mail-Kampagne: Einladung an VIPs und Bestandskunden.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D90B371D-CEB5-145B-D89A-1F9D879BE0A9}"/>
              </a:ext>
            </a:extLst>
          </p:cNvPr>
          <p:cNvSpPr txBox="1"/>
          <p:nvPr/>
        </p:nvSpPr>
        <p:spPr>
          <a:xfrm>
            <a:off x="5446841" y="2278583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Lokale Werbung (z. B. Flyer, Plakate).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A6D8F278-283E-7BF4-32CF-274387AEAE9F}"/>
              </a:ext>
            </a:extLst>
          </p:cNvPr>
          <p:cNvSpPr txBox="1"/>
          <p:nvPr/>
        </p:nvSpPr>
        <p:spPr>
          <a:xfrm>
            <a:off x="5446841" y="2677314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Einsatz eines Fotografen für hochwertige Bilder und Videos für die Nachbereitung.</a:t>
            </a:r>
          </a:p>
        </p:txBody>
      </p:sp>
      <p:sp>
        <p:nvSpPr>
          <p:cNvPr id="34" name="Textfeld 33">
            <a:extLst>
              <a:ext uri="{FF2B5EF4-FFF2-40B4-BE49-F238E27FC236}">
                <a16:creationId xmlns:a16="http://schemas.microsoft.com/office/drawing/2014/main" id="{5E633461-493B-3932-B7E3-4F5E3E014B2C}"/>
              </a:ext>
            </a:extLst>
          </p:cNvPr>
          <p:cNvSpPr txBox="1"/>
          <p:nvPr/>
        </p:nvSpPr>
        <p:spPr>
          <a:xfrm>
            <a:off x="5446841" y="3076045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Cross-Selling: Angebot von Merchandise oder VIP-Upgrades während des Events</a:t>
            </a:r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F0A20531-8B80-FDB0-6D2F-9FD2D379B5AF}"/>
              </a:ext>
            </a:extLst>
          </p:cNvPr>
          <p:cNvSpPr txBox="1"/>
          <p:nvPr/>
        </p:nvSpPr>
        <p:spPr>
          <a:xfrm>
            <a:off x="5446841" y="3474776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Veröffentlichung einer Fotogalerie und Highlights auf der Website.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DEA8B564-47A9-4108-7113-D882DD198823}"/>
              </a:ext>
            </a:extLst>
          </p:cNvPr>
          <p:cNvSpPr txBox="1"/>
          <p:nvPr/>
        </p:nvSpPr>
        <p:spPr>
          <a:xfrm>
            <a:off x="5446841" y="3873507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Umfrage an Teilnehmer zur Verbesserung zukünftiger Events.</a:t>
            </a:r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6942C5C7-285B-D5CF-74A3-8FB489DAFB60}"/>
              </a:ext>
            </a:extLst>
          </p:cNvPr>
          <p:cNvSpPr txBox="1"/>
          <p:nvPr/>
        </p:nvSpPr>
        <p:spPr>
          <a:xfrm>
            <a:off x="5446841" y="427223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Follow-Up-E-Mail mit Danksagung und Hinweisen auf kommende Veranstaltungen.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CheckBox1" r:id="rId1" imgW="181080" imgH="181080"/>
        </mc:Choice>
        <mc:Fallback>
          <p:control name="CheckBox1" r:id="rId1" imgW="181080" imgH="181080">
            <p:pic>
              <p:nvPicPr>
                <p:cNvPr id="19" name="CheckBox1">
                  <a:extLst>
                    <a:ext uri="{FF2B5EF4-FFF2-40B4-BE49-F238E27FC236}">
                      <a16:creationId xmlns:a16="http://schemas.microsoft.com/office/drawing/2014/main" id="{ED7A092B-4A2A-50D0-A20A-C52B7688EFC3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420688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2" r:id="rId2" imgW="181080" imgH="181080"/>
        </mc:Choice>
        <mc:Fallback>
          <p:control name="CheckBox2" r:id="rId2" imgW="181080" imgH="181080">
            <p:pic>
              <p:nvPicPr>
                <p:cNvPr id="21" name="CheckBox2">
                  <a:extLst>
                    <a:ext uri="{FF2B5EF4-FFF2-40B4-BE49-F238E27FC236}">
                      <a16:creationId xmlns:a16="http://schemas.microsoft.com/office/drawing/2014/main" id="{5108A291-E291-911D-729A-B7C0CFF1EDC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81941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3" r:id="rId3" imgW="181080" imgH="181080"/>
        </mc:Choice>
        <mc:Fallback>
          <p:control name="CheckBox3" r:id="rId3" imgW="181080" imgH="181080">
            <p:pic>
              <p:nvPicPr>
                <p:cNvPr id="23" name="CheckBox3">
                  <a:extLst>
                    <a:ext uri="{FF2B5EF4-FFF2-40B4-BE49-F238E27FC236}">
                      <a16:creationId xmlns:a16="http://schemas.microsoft.com/office/drawing/2014/main" id="{DA899C8B-60E9-4353-218D-81E0B72DDC0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1218150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4" r:id="rId4" imgW="181080" imgH="181080"/>
        </mc:Choice>
        <mc:Fallback>
          <p:control name="CheckBox4" r:id="rId4" imgW="181080" imgH="181080">
            <p:pic>
              <p:nvPicPr>
                <p:cNvPr id="25" name="CheckBox4">
                  <a:extLst>
                    <a:ext uri="{FF2B5EF4-FFF2-40B4-BE49-F238E27FC236}">
                      <a16:creationId xmlns:a16="http://schemas.microsoft.com/office/drawing/2014/main" id="{A2030955-B38C-B9E8-B760-D85640DD528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1616881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5" r:id="rId5" imgW="181080" imgH="181080"/>
        </mc:Choice>
        <mc:Fallback>
          <p:control name="CheckBox5" r:id="rId5" imgW="181080" imgH="181080">
            <p:pic>
              <p:nvPicPr>
                <p:cNvPr id="27" name="CheckBox5">
                  <a:extLst>
                    <a:ext uri="{FF2B5EF4-FFF2-40B4-BE49-F238E27FC236}">
                      <a16:creationId xmlns:a16="http://schemas.microsoft.com/office/drawing/2014/main" id="{202C3B8E-F778-6E5A-7786-072F500E6FA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2015612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6" r:id="rId6" imgW="181080" imgH="181080"/>
        </mc:Choice>
        <mc:Fallback>
          <p:control name="CheckBox6" r:id="rId6" imgW="181080" imgH="181080">
            <p:pic>
              <p:nvPicPr>
                <p:cNvPr id="29" name="CheckBox6">
                  <a:extLst>
                    <a:ext uri="{FF2B5EF4-FFF2-40B4-BE49-F238E27FC236}">
                      <a16:creationId xmlns:a16="http://schemas.microsoft.com/office/drawing/2014/main" id="{FF854307-06AD-2085-0910-977AF3DFA3B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2414343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7" r:id="rId7" imgW="181080" imgH="181080"/>
        </mc:Choice>
        <mc:Fallback>
          <p:control name="CheckBox7" r:id="rId7" imgW="181080" imgH="181080">
            <p:pic>
              <p:nvPicPr>
                <p:cNvPr id="31" name="CheckBox7">
                  <a:extLst>
                    <a:ext uri="{FF2B5EF4-FFF2-40B4-BE49-F238E27FC236}">
                      <a16:creationId xmlns:a16="http://schemas.microsoft.com/office/drawing/2014/main" id="{651E2367-0B0A-C065-E32B-8543BCDB279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2813074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8" r:id="rId8" imgW="181080" imgH="181080"/>
        </mc:Choice>
        <mc:Fallback>
          <p:control name="CheckBox8" r:id="rId8" imgW="181080" imgH="181080">
            <p:pic>
              <p:nvPicPr>
                <p:cNvPr id="33" name="CheckBox8">
                  <a:extLst>
                    <a:ext uri="{FF2B5EF4-FFF2-40B4-BE49-F238E27FC236}">
                      <a16:creationId xmlns:a16="http://schemas.microsoft.com/office/drawing/2014/main" id="{340BC2D9-A11E-9309-A66F-E3D360BB1005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3211805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9" r:id="rId9" imgW="181080" imgH="181080"/>
        </mc:Choice>
        <mc:Fallback>
          <p:control name="CheckBox9" r:id="rId9" imgW="181080" imgH="181080">
            <p:pic>
              <p:nvPicPr>
                <p:cNvPr id="35" name="CheckBox9">
                  <a:extLst>
                    <a:ext uri="{FF2B5EF4-FFF2-40B4-BE49-F238E27FC236}">
                      <a16:creationId xmlns:a16="http://schemas.microsoft.com/office/drawing/2014/main" id="{815ECE16-8407-12F5-644B-CFB5CE5C8E9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3610536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0" r:id="rId10" imgW="181080" imgH="181080"/>
        </mc:Choice>
        <mc:Fallback>
          <p:control name="CheckBox10" r:id="rId10" imgW="181080" imgH="181080">
            <p:pic>
              <p:nvPicPr>
                <p:cNvPr id="37" name="CheckBox10">
                  <a:extLst>
                    <a:ext uri="{FF2B5EF4-FFF2-40B4-BE49-F238E27FC236}">
                      <a16:creationId xmlns:a16="http://schemas.microsoft.com/office/drawing/2014/main" id="{90015685-7604-BA8A-F565-30136837433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4009267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1" r:id="rId11" imgW="181080" imgH="181080"/>
        </mc:Choice>
        <mc:Fallback>
          <p:control name="CheckBox11" r:id="rId11" imgW="181080" imgH="181080">
            <p:pic>
              <p:nvPicPr>
                <p:cNvPr id="39" name="CheckBox11">
                  <a:extLst>
                    <a:ext uri="{FF2B5EF4-FFF2-40B4-BE49-F238E27FC236}">
                      <a16:creationId xmlns:a16="http://schemas.microsoft.com/office/drawing/2014/main" id="{B3DC21EF-6D03-2885-C4D0-24A4D208B1A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440799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5365092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>
          <a:extLst>
            <a:ext uri="{FF2B5EF4-FFF2-40B4-BE49-F238E27FC236}">
              <a16:creationId xmlns:a16="http://schemas.microsoft.com/office/drawing/2014/main" id="{922FB7DA-262B-2DF6-41A5-3E4ABD220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Background">
            <a:extLst>
              <a:ext uri="{FF2B5EF4-FFF2-40B4-BE49-F238E27FC236}">
                <a16:creationId xmlns:a16="http://schemas.microsoft.com/office/drawing/2014/main" id="{F378BCD4-5137-E962-BF62-5542F236F7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4918597" cy="5143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18" name="Seitenzahl">
            <a:extLst>
              <a:ext uri="{FF2B5EF4-FFF2-40B4-BE49-F238E27FC236}">
                <a16:creationId xmlns:a16="http://schemas.microsoft.com/office/drawing/2014/main" id="{4534C9D9-E1B8-F8E6-9577-35210159D95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8856" y="4634594"/>
            <a:ext cx="418734" cy="253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 sz="1200" i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10</a:t>
            </a:fld>
            <a:endParaRPr sz="3600" i="0" dirty="0">
              <a:solidFill>
                <a:schemeClr val="lt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00" name="Headline">
            <a:extLst>
              <a:ext uri="{FF2B5EF4-FFF2-40B4-BE49-F238E27FC236}">
                <a16:creationId xmlns:a16="http://schemas.microsoft.com/office/drawing/2014/main" id="{20838050-0405-B2E6-7B6A-8AD9707C2FE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73043" y="672592"/>
            <a:ext cx="4300755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rPr>
              <a:t>Personalisierte Angebote für Bestandskunden</a:t>
            </a:r>
          </a:p>
        </p:txBody>
      </p:sp>
      <p:grpSp>
        <p:nvGrpSpPr>
          <p:cNvPr id="201" name="Dates &amp; Purpose">
            <a:extLst>
              <a:ext uri="{FF2B5EF4-FFF2-40B4-BE49-F238E27FC236}">
                <a16:creationId xmlns:a16="http://schemas.microsoft.com/office/drawing/2014/main" id="{2852C169-D49D-494C-844F-FB26A63F52D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654604" y="3667263"/>
            <a:ext cx="3182390" cy="1109848"/>
            <a:chOff x="915725" y="556180"/>
            <a:chExt cx="4829483" cy="1374337"/>
          </a:xfrm>
        </p:grpSpPr>
        <p:sp>
          <p:nvSpPr>
            <p:cNvPr id="202" name="Google Shape;202;p33">
              <a:extLst>
                <a:ext uri="{FF2B5EF4-FFF2-40B4-BE49-F238E27FC236}">
                  <a16:creationId xmlns:a16="http://schemas.microsoft.com/office/drawing/2014/main" id="{5F372ABB-8CCE-F275-B405-45281D286469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3" y="901523"/>
              <a:ext cx="3426667" cy="102899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1100"/>
                <a:buFont typeface="IBM Plex Serif"/>
                <a:buNone/>
              </a:pPr>
              <a:r>
                <a:rPr lang="de-DE" sz="1100" b="0" i="0" spc="-50" dirty="0">
                  <a:solidFill>
                    <a:schemeClr val="bg1">
                      <a:lumMod val="85000"/>
                    </a:schemeClr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Stärkung der Kundenbindung durch exklusive Rabatte und gezielte Ansprache.</a:t>
              </a:r>
            </a:p>
          </p:txBody>
        </p:sp>
        <p:sp>
          <p:nvSpPr>
            <p:cNvPr id="203" name="Google Shape;203;p33">
              <a:extLst>
                <a:ext uri="{FF2B5EF4-FFF2-40B4-BE49-F238E27FC236}">
                  <a16:creationId xmlns:a16="http://schemas.microsoft.com/office/drawing/2014/main" id="{2A89448A-E9AE-F1C3-BAC0-0E985C59765B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4" y="562968"/>
              <a:ext cx="3657714" cy="3525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IBM Plex Serif"/>
                <a:buNone/>
              </a:pPr>
              <a:r>
                <a:rPr lang="de-DE" sz="1400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Juni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04" name="Google Shape;204;p33">
              <a:extLst>
                <a:ext uri="{FF2B5EF4-FFF2-40B4-BE49-F238E27FC236}">
                  <a16:creationId xmlns:a16="http://schemas.microsoft.com/office/drawing/2014/main" id="{7BFC6AF3-2F7A-8480-8AEE-3D81266AF7A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15725" y="556180"/>
              <a:ext cx="1295157" cy="6002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2700"/>
                <a:buFont typeface="IBM Plex Serif"/>
                <a:buNone/>
              </a:pPr>
              <a:r>
                <a:rPr lang="de-DE" sz="2700" b="1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30.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</p:grpSp>
      <p:grpSp>
        <p:nvGrpSpPr>
          <p:cNvPr id="4" name="Icon Email">
            <a:extLst>
              <a:ext uri="{FF2B5EF4-FFF2-40B4-BE49-F238E27FC236}">
                <a16:creationId xmlns:a16="http://schemas.microsoft.com/office/drawing/2014/main" id="{2F61150C-0FFA-AE7C-2182-F5983702941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658882" y="1812004"/>
            <a:ext cx="340724" cy="340724"/>
            <a:chOff x="108856" y="102591"/>
            <a:chExt cx="340724" cy="340724"/>
          </a:xfrm>
        </p:grpSpPr>
        <p:sp>
          <p:nvSpPr>
            <p:cNvPr id="7" name="Ellipse 6">
              <a:extLst>
                <a:ext uri="{FF2B5EF4-FFF2-40B4-BE49-F238E27FC236}">
                  <a16:creationId xmlns:a16="http://schemas.microsoft.com/office/drawing/2014/main" id="{E8DEE8A6-F4C8-9134-39CA-FAE1EE0D81D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08856" y="102591"/>
              <a:ext cx="340724" cy="340724"/>
            </a:xfrm>
            <a:prstGeom prst="ellipse">
              <a:avLst/>
            </a:prstGeom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8" name="Grafik 7">
              <a:extLst>
                <a:ext uri="{FF2B5EF4-FFF2-40B4-BE49-F238E27FC236}">
                  <a16:creationId xmlns:a16="http://schemas.microsoft.com/office/drawing/2014/main" id="{EE6443B3-1B95-4393-4542-80F239785A56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94322" y="188057"/>
              <a:ext cx="169791" cy="169791"/>
            </a:xfrm>
            <a:prstGeom prst="rect">
              <a:avLst/>
            </a:prstGeom>
          </p:spPr>
        </p:pic>
      </p:grpSp>
      <p:grpSp>
        <p:nvGrpSpPr>
          <p:cNvPr id="11" name="Icon Meta">
            <a:extLst>
              <a:ext uri="{FF2B5EF4-FFF2-40B4-BE49-F238E27FC236}">
                <a16:creationId xmlns:a16="http://schemas.microsoft.com/office/drawing/2014/main" id="{AF07C916-C272-62C3-7513-66C61EB9BAF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115768" y="1796761"/>
            <a:ext cx="349076" cy="349076"/>
            <a:chOff x="1115768" y="2147281"/>
            <a:chExt cx="349076" cy="349076"/>
          </a:xfrm>
        </p:grpSpPr>
        <p:sp>
          <p:nvSpPr>
            <p:cNvPr id="6" name="Ellipse 5">
              <a:extLst>
                <a:ext uri="{FF2B5EF4-FFF2-40B4-BE49-F238E27FC236}">
                  <a16:creationId xmlns:a16="http://schemas.microsoft.com/office/drawing/2014/main" id="{C15487FF-D9BA-A721-4FBB-F5DAE7EAF93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15768" y="2147281"/>
              <a:ext cx="349076" cy="34907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0" name="Grafik 9">
              <a:extLst>
                <a:ext uri="{FF2B5EF4-FFF2-40B4-BE49-F238E27FC236}">
                  <a16:creationId xmlns:a16="http://schemas.microsoft.com/office/drawing/2014/main" id="{9255A757-B3B7-8B64-F60C-55256994798E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1206720" y="2256147"/>
              <a:ext cx="167171" cy="133737"/>
            </a:xfrm>
            <a:prstGeom prst="rect">
              <a:avLst/>
            </a:prstGeom>
          </p:spPr>
        </p:pic>
      </p:grpSp>
      <p:grpSp>
        <p:nvGrpSpPr>
          <p:cNvPr id="19" name="Icon Google">
            <a:extLst>
              <a:ext uri="{FF2B5EF4-FFF2-40B4-BE49-F238E27FC236}">
                <a16:creationId xmlns:a16="http://schemas.microsoft.com/office/drawing/2014/main" id="{FA6ED974-48DC-A3DC-31E5-96CAD6475DB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78340" y="1796760"/>
            <a:ext cx="349077" cy="349077"/>
            <a:chOff x="1578340" y="2147280"/>
            <a:chExt cx="349077" cy="349077"/>
          </a:xfrm>
        </p:grpSpPr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B0507F13-8023-57D8-D4B7-06969D40002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578340" y="2147280"/>
              <a:ext cx="349077" cy="34907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32B5C11B-22CF-7928-D563-D687DCCB2BA0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1684336" y="2244531"/>
              <a:ext cx="142083" cy="149071"/>
            </a:xfrm>
            <a:prstGeom prst="rect">
              <a:avLst/>
            </a:prstGeom>
          </p:spPr>
        </p:pic>
      </p:grpSp>
      <p:sp>
        <p:nvSpPr>
          <p:cNvPr id="22" name="Textfeld 21">
            <a:extLst>
              <a:ext uri="{FF2B5EF4-FFF2-40B4-BE49-F238E27FC236}">
                <a16:creationId xmlns:a16="http://schemas.microsoft.com/office/drawing/2014/main" id="{D80CD4A4-18AF-2960-8CEC-06AEB4B969BE}"/>
              </a:ext>
            </a:extLst>
          </p:cNvPr>
          <p:cNvSpPr txBox="1"/>
          <p:nvPr/>
        </p:nvSpPr>
        <p:spPr>
          <a:xfrm>
            <a:off x="5446841" y="284928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Analyse der CRM-Daten: Segmentierung nach Zielgruppen (z. B. VIPs, Familien, Erstkäufer).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3F12CED3-42D5-8281-58E8-789499A709C4}"/>
              </a:ext>
            </a:extLst>
          </p:cNvPr>
          <p:cNvSpPr txBox="1"/>
          <p:nvPr/>
        </p:nvSpPr>
        <p:spPr>
          <a:xfrm>
            <a:off x="5446841" y="68365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Entwicklung von personalisierten Angeboten (z. B. „10 % Rabatt für VIP-Kunden“).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9D163C0F-3229-294C-C994-A1113BFEFB78}"/>
              </a:ext>
            </a:extLst>
          </p:cNvPr>
          <p:cNvSpPr txBox="1"/>
          <p:nvPr/>
        </p:nvSpPr>
        <p:spPr>
          <a:xfrm>
            <a:off x="5446841" y="1082390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Erstellung von individualisierten E-Mail-Vorlagen.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28C97082-D6AD-4242-76A3-D1DC7CF20BBA}"/>
              </a:ext>
            </a:extLst>
          </p:cNvPr>
          <p:cNvSpPr txBox="1"/>
          <p:nvPr/>
        </p:nvSpPr>
        <p:spPr>
          <a:xfrm>
            <a:off x="5446841" y="1481121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Versand personalisierter E-Mails mit individuellen Betreffzeilen.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6723715C-B82C-EC2B-43CE-FD616B3C5E94}"/>
              </a:ext>
            </a:extLst>
          </p:cNvPr>
          <p:cNvSpPr txBox="1"/>
          <p:nvPr/>
        </p:nvSpPr>
        <p:spPr>
          <a:xfrm>
            <a:off x="5446841" y="1879852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Social Media Ads mit Zielgruppenspezifischen Inhalten (z. B. „Nur für unsere treuesten Kunden“)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17CF7763-67A9-1D53-1CEF-6C262447ECA3}"/>
              </a:ext>
            </a:extLst>
          </p:cNvPr>
          <p:cNvSpPr txBox="1"/>
          <p:nvPr/>
        </p:nvSpPr>
        <p:spPr>
          <a:xfrm>
            <a:off x="5446841" y="2278583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Start von Retargeting-Kampagnen.</a:t>
            </a:r>
          </a:p>
        </p:txBody>
      </p:sp>
      <p:sp>
        <p:nvSpPr>
          <p:cNvPr id="34" name="Textfeld 33">
            <a:extLst>
              <a:ext uri="{FF2B5EF4-FFF2-40B4-BE49-F238E27FC236}">
                <a16:creationId xmlns:a16="http://schemas.microsoft.com/office/drawing/2014/main" id="{E71F1823-1CC0-A268-8F49-E817EA4D86F2}"/>
              </a:ext>
            </a:extLst>
          </p:cNvPr>
          <p:cNvSpPr txBox="1"/>
          <p:nvPr/>
        </p:nvSpPr>
        <p:spPr>
          <a:xfrm>
            <a:off x="5446841" y="2677314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Testimonials und Erfolgsgeschichten von Kunden veröffentlichen.</a:t>
            </a:r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2E27BC63-9469-D309-CFF0-DF3FC6286AA7}"/>
              </a:ext>
            </a:extLst>
          </p:cNvPr>
          <p:cNvSpPr txBox="1"/>
          <p:nvPr/>
        </p:nvSpPr>
        <p:spPr>
          <a:xfrm>
            <a:off x="5446841" y="3076045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Rabatt-Aktionen als „Danke“ an Bestandskunden.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B77180C1-4EC6-F8BF-2BE4-DBDB46325C9F}"/>
              </a:ext>
            </a:extLst>
          </p:cNvPr>
          <p:cNvSpPr txBox="1"/>
          <p:nvPr/>
        </p:nvSpPr>
        <p:spPr>
          <a:xfrm>
            <a:off x="5446841" y="3474776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Analyse der Kampagnen-Performance.</a:t>
            </a:r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28B7ED9C-0F8A-0F2F-9803-BB638FC98D13}"/>
              </a:ext>
            </a:extLst>
          </p:cNvPr>
          <p:cNvSpPr txBox="1"/>
          <p:nvPr/>
        </p:nvSpPr>
        <p:spPr>
          <a:xfrm>
            <a:off x="5446841" y="3873507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Optimierung von CRM-Daten und Segmentierungsstrategien.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E2F40A3A-B0F4-E6FD-1E89-6D37F21D015C}"/>
              </a:ext>
            </a:extLst>
          </p:cNvPr>
          <p:cNvSpPr txBox="1"/>
          <p:nvPr/>
        </p:nvSpPr>
        <p:spPr>
          <a:xfrm>
            <a:off x="5446841" y="427223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Planung eines Treueprogramms für Juli.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CheckBox1" r:id="rId1" imgW="181080" imgH="181080"/>
        </mc:Choice>
        <mc:Fallback>
          <p:control name="CheckBox1" r:id="rId1" imgW="181080" imgH="181080">
            <p:pic>
              <p:nvPicPr>
                <p:cNvPr id="21" name="CheckBox1">
                  <a:extLst>
                    <a:ext uri="{FF2B5EF4-FFF2-40B4-BE49-F238E27FC236}">
                      <a16:creationId xmlns:a16="http://schemas.microsoft.com/office/drawing/2014/main" id="{46D4BE5D-AF08-00FB-0AAA-17B0D10AB95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420688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2" r:id="rId2" imgW="181080" imgH="181080"/>
        </mc:Choice>
        <mc:Fallback>
          <p:control name="CheckBox2" r:id="rId2" imgW="181080" imgH="181080">
            <p:pic>
              <p:nvPicPr>
                <p:cNvPr id="23" name="CheckBox2">
                  <a:extLst>
                    <a:ext uri="{FF2B5EF4-FFF2-40B4-BE49-F238E27FC236}">
                      <a16:creationId xmlns:a16="http://schemas.microsoft.com/office/drawing/2014/main" id="{36EA6F4F-4554-1718-1BC8-AF3867B0497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81941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3" r:id="rId3" imgW="181080" imgH="181080"/>
        </mc:Choice>
        <mc:Fallback>
          <p:control name="CheckBox3" r:id="rId3" imgW="181080" imgH="181080">
            <p:pic>
              <p:nvPicPr>
                <p:cNvPr id="25" name="CheckBox3">
                  <a:extLst>
                    <a:ext uri="{FF2B5EF4-FFF2-40B4-BE49-F238E27FC236}">
                      <a16:creationId xmlns:a16="http://schemas.microsoft.com/office/drawing/2014/main" id="{07414402-7E8D-D3A2-FA02-6FE6148C502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1218150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4" r:id="rId4" imgW="181080" imgH="181080"/>
        </mc:Choice>
        <mc:Fallback>
          <p:control name="CheckBox4" r:id="rId4" imgW="181080" imgH="181080">
            <p:pic>
              <p:nvPicPr>
                <p:cNvPr id="27" name="CheckBox4">
                  <a:extLst>
                    <a:ext uri="{FF2B5EF4-FFF2-40B4-BE49-F238E27FC236}">
                      <a16:creationId xmlns:a16="http://schemas.microsoft.com/office/drawing/2014/main" id="{05591E8A-047A-5763-5915-198A41647CA3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1616881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5" r:id="rId5" imgW="181080" imgH="181080"/>
        </mc:Choice>
        <mc:Fallback>
          <p:control name="CheckBox5" r:id="rId5" imgW="181080" imgH="181080">
            <p:pic>
              <p:nvPicPr>
                <p:cNvPr id="29" name="CheckBox5">
                  <a:extLst>
                    <a:ext uri="{FF2B5EF4-FFF2-40B4-BE49-F238E27FC236}">
                      <a16:creationId xmlns:a16="http://schemas.microsoft.com/office/drawing/2014/main" id="{0A092B0E-655F-928D-AEC1-50A7EC9F22D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2015612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6" r:id="rId6" imgW="181080" imgH="181080"/>
        </mc:Choice>
        <mc:Fallback>
          <p:control name="CheckBox6" r:id="rId6" imgW="181080" imgH="181080">
            <p:pic>
              <p:nvPicPr>
                <p:cNvPr id="31" name="CheckBox6">
                  <a:extLst>
                    <a:ext uri="{FF2B5EF4-FFF2-40B4-BE49-F238E27FC236}">
                      <a16:creationId xmlns:a16="http://schemas.microsoft.com/office/drawing/2014/main" id="{9CD481ED-D30F-2231-15EE-591E12BFA51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2414343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7" r:id="rId7" imgW="181080" imgH="181080"/>
        </mc:Choice>
        <mc:Fallback>
          <p:control name="CheckBox7" r:id="rId7" imgW="181080" imgH="181080">
            <p:pic>
              <p:nvPicPr>
                <p:cNvPr id="33" name="CheckBox7">
                  <a:extLst>
                    <a:ext uri="{FF2B5EF4-FFF2-40B4-BE49-F238E27FC236}">
                      <a16:creationId xmlns:a16="http://schemas.microsoft.com/office/drawing/2014/main" id="{238F24BA-7745-34C1-05B2-C391726B599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2813074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8" r:id="rId8" imgW="181080" imgH="181080"/>
        </mc:Choice>
        <mc:Fallback>
          <p:control name="CheckBox8" r:id="rId8" imgW="181080" imgH="181080">
            <p:pic>
              <p:nvPicPr>
                <p:cNvPr id="35" name="CheckBox8">
                  <a:extLst>
                    <a:ext uri="{FF2B5EF4-FFF2-40B4-BE49-F238E27FC236}">
                      <a16:creationId xmlns:a16="http://schemas.microsoft.com/office/drawing/2014/main" id="{19612F67-FFFF-3547-5047-9F989BD2195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3211805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9" r:id="rId9" imgW="181080" imgH="181080"/>
        </mc:Choice>
        <mc:Fallback>
          <p:control name="CheckBox9" r:id="rId9" imgW="181080" imgH="181080">
            <p:pic>
              <p:nvPicPr>
                <p:cNvPr id="37" name="CheckBox9">
                  <a:extLst>
                    <a:ext uri="{FF2B5EF4-FFF2-40B4-BE49-F238E27FC236}">
                      <a16:creationId xmlns:a16="http://schemas.microsoft.com/office/drawing/2014/main" id="{6B9E6087-2CFE-BED7-C0C1-E069B757FC2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3610536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0" r:id="rId10" imgW="181080" imgH="181080"/>
        </mc:Choice>
        <mc:Fallback>
          <p:control name="CheckBox10" r:id="rId10" imgW="181080" imgH="181080">
            <p:pic>
              <p:nvPicPr>
                <p:cNvPr id="39" name="CheckBox10">
                  <a:extLst>
                    <a:ext uri="{FF2B5EF4-FFF2-40B4-BE49-F238E27FC236}">
                      <a16:creationId xmlns:a16="http://schemas.microsoft.com/office/drawing/2014/main" id="{D3E1C535-7D76-331D-EF2E-A79F1AF24F7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4009267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1" r:id="rId11" imgW="181080" imgH="181080"/>
        </mc:Choice>
        <mc:Fallback>
          <p:control name="CheckBox11" r:id="rId11" imgW="181080" imgH="181080">
            <p:pic>
              <p:nvPicPr>
                <p:cNvPr id="41" name="CheckBox11">
                  <a:extLst>
                    <a:ext uri="{FF2B5EF4-FFF2-40B4-BE49-F238E27FC236}">
                      <a16:creationId xmlns:a16="http://schemas.microsoft.com/office/drawing/2014/main" id="{5665DDC4-FDCF-DA23-9BB1-72EBC2D70C0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440799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1502984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>
          <a:extLst>
            <a:ext uri="{FF2B5EF4-FFF2-40B4-BE49-F238E27FC236}">
              <a16:creationId xmlns:a16="http://schemas.microsoft.com/office/drawing/2014/main" id="{93645CA5-EB9B-0FEB-E27E-4956B4C3C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Background">
            <a:extLst>
              <a:ext uri="{FF2B5EF4-FFF2-40B4-BE49-F238E27FC236}">
                <a16:creationId xmlns:a16="http://schemas.microsoft.com/office/drawing/2014/main" id="{F0A239A3-F1F9-30D2-334B-4DD7EA6CE3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4918597" cy="5143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18" name="Seitenzahl">
            <a:extLst>
              <a:ext uri="{FF2B5EF4-FFF2-40B4-BE49-F238E27FC236}">
                <a16:creationId xmlns:a16="http://schemas.microsoft.com/office/drawing/2014/main" id="{23977A2C-3396-0C91-A9A7-4D6378A216E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8856" y="4634594"/>
            <a:ext cx="418734" cy="253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 sz="1200" i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11</a:t>
            </a:fld>
            <a:endParaRPr sz="3600" i="0" dirty="0">
              <a:solidFill>
                <a:schemeClr val="lt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00" name="Headline">
            <a:extLst>
              <a:ext uri="{FF2B5EF4-FFF2-40B4-BE49-F238E27FC236}">
                <a16:creationId xmlns:a16="http://schemas.microsoft.com/office/drawing/2014/main" id="{1108705B-8E8F-D172-2C9D-1A218CC2D2D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73043" y="672592"/>
            <a:ext cx="4300755" cy="900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rPr>
              <a:t>Sommerferien Kampagne</a:t>
            </a:r>
          </a:p>
        </p:txBody>
      </p:sp>
      <p:grpSp>
        <p:nvGrpSpPr>
          <p:cNvPr id="201" name="Dates &amp; Purpose">
            <a:extLst>
              <a:ext uri="{FF2B5EF4-FFF2-40B4-BE49-F238E27FC236}">
                <a16:creationId xmlns:a16="http://schemas.microsoft.com/office/drawing/2014/main" id="{75F2B4D7-BEA3-59AD-3249-773515F69D3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654604" y="3667263"/>
            <a:ext cx="3182390" cy="1109848"/>
            <a:chOff x="915725" y="556180"/>
            <a:chExt cx="4829483" cy="1374337"/>
          </a:xfrm>
        </p:grpSpPr>
        <p:sp>
          <p:nvSpPr>
            <p:cNvPr id="202" name="Google Shape;202;p33">
              <a:extLst>
                <a:ext uri="{FF2B5EF4-FFF2-40B4-BE49-F238E27FC236}">
                  <a16:creationId xmlns:a16="http://schemas.microsoft.com/office/drawing/2014/main" id="{8DE38549-4472-C8AF-1F86-D1CE949E4023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3" y="901523"/>
              <a:ext cx="3426667" cy="102899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1100"/>
                <a:buFont typeface="IBM Plex Serif"/>
                <a:buNone/>
              </a:pPr>
              <a:r>
                <a:rPr lang="de-DE" sz="1100" b="0" i="0" spc="-50" dirty="0">
                  <a:solidFill>
                    <a:schemeClr val="bg1">
                      <a:lumMod val="85000"/>
                    </a:schemeClr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Förderung von Ticketverkäufen durch flexible Angebote für Familien und Gruppen.</a:t>
              </a:r>
            </a:p>
          </p:txBody>
        </p:sp>
        <p:sp>
          <p:nvSpPr>
            <p:cNvPr id="203" name="Google Shape;203;p33">
              <a:extLst>
                <a:ext uri="{FF2B5EF4-FFF2-40B4-BE49-F238E27FC236}">
                  <a16:creationId xmlns:a16="http://schemas.microsoft.com/office/drawing/2014/main" id="{10E38794-CFAC-F33C-0AF0-E595DBA9952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4" y="562968"/>
              <a:ext cx="3657714" cy="3525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IBM Plex Serif"/>
                <a:buNone/>
              </a:pPr>
              <a:r>
                <a:rPr lang="de-DE" sz="1400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Juli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04" name="Google Shape;204;p33">
              <a:extLst>
                <a:ext uri="{FF2B5EF4-FFF2-40B4-BE49-F238E27FC236}">
                  <a16:creationId xmlns:a16="http://schemas.microsoft.com/office/drawing/2014/main" id="{3765FCDD-8B46-6099-2EC3-D9020536766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15725" y="556180"/>
              <a:ext cx="1295157" cy="6002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2700"/>
                <a:buFont typeface="IBM Plex Serif"/>
                <a:buNone/>
              </a:pPr>
              <a:r>
                <a:rPr lang="de-DE" sz="2700" b="1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31.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</p:grpSp>
      <p:grpSp>
        <p:nvGrpSpPr>
          <p:cNvPr id="2" name="Icon Website">
            <a:extLst>
              <a:ext uri="{FF2B5EF4-FFF2-40B4-BE49-F238E27FC236}">
                <a16:creationId xmlns:a16="http://schemas.microsoft.com/office/drawing/2014/main" id="{D74BDA37-7D1A-EDE2-E666-47C9AE85051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630238" y="1779588"/>
            <a:ext cx="349076" cy="349076"/>
            <a:chOff x="1115768" y="1771200"/>
            <a:chExt cx="349076" cy="349076"/>
          </a:xfrm>
        </p:grpSpPr>
        <p:sp>
          <p:nvSpPr>
            <p:cNvPr id="4" name="Ellipse 3">
              <a:extLst>
                <a:ext uri="{FF2B5EF4-FFF2-40B4-BE49-F238E27FC236}">
                  <a16:creationId xmlns:a16="http://schemas.microsoft.com/office/drawing/2014/main" id="{BA98AA6B-EFC8-6967-877B-BF9ED787391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15768" y="1771200"/>
              <a:ext cx="349076" cy="349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7" name="Grafik 6">
              <a:extLst>
                <a:ext uri="{FF2B5EF4-FFF2-40B4-BE49-F238E27FC236}">
                  <a16:creationId xmlns:a16="http://schemas.microsoft.com/office/drawing/2014/main" id="{8A2F5989-5BA7-819F-1108-7C748D6E3022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216350" y="1871782"/>
              <a:ext cx="147911" cy="147911"/>
            </a:xfrm>
            <a:prstGeom prst="rect">
              <a:avLst/>
            </a:prstGeom>
          </p:spPr>
        </p:pic>
      </p:grpSp>
      <p:grpSp>
        <p:nvGrpSpPr>
          <p:cNvPr id="8" name="Icon Google">
            <a:extLst>
              <a:ext uri="{FF2B5EF4-FFF2-40B4-BE49-F238E27FC236}">
                <a16:creationId xmlns:a16="http://schemas.microsoft.com/office/drawing/2014/main" id="{015F5023-8A85-576A-A667-722338D194E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105125" y="1777842"/>
            <a:ext cx="349077" cy="349077"/>
            <a:chOff x="1578340" y="2147280"/>
            <a:chExt cx="349077" cy="349077"/>
          </a:xfrm>
        </p:grpSpPr>
        <p:sp>
          <p:nvSpPr>
            <p:cNvPr id="9" name="Ellipse 8">
              <a:extLst>
                <a:ext uri="{FF2B5EF4-FFF2-40B4-BE49-F238E27FC236}">
                  <a16:creationId xmlns:a16="http://schemas.microsoft.com/office/drawing/2014/main" id="{7691F552-5701-B001-433C-D2B0CFADEF0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578340" y="2147280"/>
              <a:ext cx="349077" cy="34907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0" name="Grafik 9">
              <a:extLst>
                <a:ext uri="{FF2B5EF4-FFF2-40B4-BE49-F238E27FC236}">
                  <a16:creationId xmlns:a16="http://schemas.microsoft.com/office/drawing/2014/main" id="{F383B2EA-63B7-32A7-CAFE-1BF4230E7968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1684336" y="2244531"/>
              <a:ext cx="142083" cy="149071"/>
            </a:xfrm>
            <a:prstGeom prst="rect">
              <a:avLst/>
            </a:prstGeom>
          </p:spPr>
        </p:pic>
      </p:grpSp>
      <p:sp>
        <p:nvSpPr>
          <p:cNvPr id="12" name="Textfeld 11">
            <a:extLst>
              <a:ext uri="{FF2B5EF4-FFF2-40B4-BE49-F238E27FC236}">
                <a16:creationId xmlns:a16="http://schemas.microsoft.com/office/drawing/2014/main" id="{D74B2673-9E65-3CDB-14EB-DA0CE6404BC6}"/>
              </a:ext>
            </a:extLst>
          </p:cNvPr>
          <p:cNvSpPr txBox="1"/>
          <p:nvPr/>
        </p:nvSpPr>
        <p:spPr>
          <a:xfrm>
            <a:off x="5446841" y="284928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Analyse von Veranstaltungen, die für Familien und Gruppen geeignet sind.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9BB51D49-81C1-EB9F-2C88-12E9FB07A2B7}"/>
              </a:ext>
            </a:extLst>
          </p:cNvPr>
          <p:cNvSpPr txBox="1"/>
          <p:nvPr/>
        </p:nvSpPr>
        <p:spPr>
          <a:xfrm>
            <a:off x="5446841" y="68365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Festlegung der Angebote: z. B. Gruppentickets mit 20 % Rabatt, Kinder unter 12 Jahren kostenlos.</a:t>
            </a: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E9B0F8C3-F5A0-015A-7AA3-CB0E97E96020}"/>
              </a:ext>
            </a:extLst>
          </p:cNvPr>
          <p:cNvSpPr txBox="1"/>
          <p:nvPr/>
        </p:nvSpPr>
        <p:spPr>
          <a:xfrm>
            <a:off x="5446841" y="1082390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Erstellung von sommerlichem Werbematerial (z. B. bunte Designs, Urlaubsstimmung).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8712B4E0-DC77-E001-8ADC-D628BA2F9069}"/>
              </a:ext>
            </a:extLst>
          </p:cNvPr>
          <p:cNvSpPr txBox="1"/>
          <p:nvPr/>
        </p:nvSpPr>
        <p:spPr>
          <a:xfrm>
            <a:off x="5446841" y="1481121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Start der Social-Media-Kampagne mit Reels und sommerlichen Posts.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1420E953-3B6B-81D2-073E-E7CC20293BFA}"/>
              </a:ext>
            </a:extLst>
          </p:cNvPr>
          <p:cNvSpPr txBox="1"/>
          <p:nvPr/>
        </p:nvSpPr>
        <p:spPr>
          <a:xfrm>
            <a:off x="5446841" y="1879852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Launch eines Newsletters an Familien- und Gruppen-Segmente.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27351E3B-F057-7D88-FA49-5245411F9CD8}"/>
              </a:ext>
            </a:extLst>
          </p:cNvPr>
          <p:cNvSpPr txBox="1"/>
          <p:nvPr/>
        </p:nvSpPr>
        <p:spPr>
          <a:xfrm>
            <a:off x="5446841" y="2278583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Lokale Kooperationen: z. B. mit Hotels oder Freizeitparks.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1353DB31-B430-B174-7570-0A064B2F1CAD}"/>
              </a:ext>
            </a:extLst>
          </p:cNvPr>
          <p:cNvSpPr txBox="1"/>
          <p:nvPr/>
        </p:nvSpPr>
        <p:spPr>
          <a:xfrm>
            <a:off x="5446841" y="2677314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Organisation eines Social-Media-Gewinnspiels: Verlosung eines Gruppentickets.</a:t>
            </a: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F5F19D45-9DF0-5043-384F-84C00719B053}"/>
              </a:ext>
            </a:extLst>
          </p:cNvPr>
          <p:cNvSpPr txBox="1"/>
          <p:nvPr/>
        </p:nvSpPr>
        <p:spPr>
          <a:xfrm>
            <a:off x="5446841" y="3076045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Einbindung von Testimonials: Familienberichte oder Fotos von vergangenen Events.</a:t>
            </a: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8A5C8EE1-A6CF-20CA-CF2E-CEF075DCAB03}"/>
              </a:ext>
            </a:extLst>
          </p:cNvPr>
          <p:cNvSpPr txBox="1"/>
          <p:nvPr/>
        </p:nvSpPr>
        <p:spPr>
          <a:xfrm>
            <a:off x="5446841" y="3474776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Reminder-Kampagne für verbleibende Rabatte.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501ADF13-50BC-02FA-263C-9AA9A8BCA718}"/>
              </a:ext>
            </a:extLst>
          </p:cNvPr>
          <p:cNvSpPr txBox="1"/>
          <p:nvPr/>
        </p:nvSpPr>
        <p:spPr>
          <a:xfrm>
            <a:off x="5446841" y="3873507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Planung eines Eventberichts: Fotos und Videos für zukünftige Werbekampagnen nutzen.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1A05299A-996C-31BC-067D-B4DD38458830}"/>
              </a:ext>
            </a:extLst>
          </p:cNvPr>
          <p:cNvSpPr txBox="1"/>
          <p:nvPr/>
        </p:nvSpPr>
        <p:spPr>
          <a:xfrm>
            <a:off x="5446841" y="427223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Kundenumfrage: Feedback zur Sommeraktion sammeln.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CheckBox1" r:id="rId1" imgW="181080" imgH="181080"/>
        </mc:Choice>
        <mc:Fallback>
          <p:control name="CheckBox1" r:id="rId1" imgW="181080" imgH="181080">
            <p:pic>
              <p:nvPicPr>
                <p:cNvPr id="11" name="CheckBox1">
                  <a:extLst>
                    <a:ext uri="{FF2B5EF4-FFF2-40B4-BE49-F238E27FC236}">
                      <a16:creationId xmlns:a16="http://schemas.microsoft.com/office/drawing/2014/main" id="{FD8F4805-8F44-F113-725B-48E4D3F90DC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420688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2" r:id="rId2" imgW="181080" imgH="181080"/>
        </mc:Choice>
        <mc:Fallback>
          <p:control name="CheckBox2" r:id="rId2" imgW="181080" imgH="181080">
            <p:pic>
              <p:nvPicPr>
                <p:cNvPr id="17" name="CheckBox2">
                  <a:extLst>
                    <a:ext uri="{FF2B5EF4-FFF2-40B4-BE49-F238E27FC236}">
                      <a16:creationId xmlns:a16="http://schemas.microsoft.com/office/drawing/2014/main" id="{CE6B0560-D44A-E9E9-1A74-1619074AE4B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81941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3" r:id="rId3" imgW="181080" imgH="181080"/>
        </mc:Choice>
        <mc:Fallback>
          <p:control name="CheckBox3" r:id="rId3" imgW="181080" imgH="181080">
            <p:pic>
              <p:nvPicPr>
                <p:cNvPr id="20" name="CheckBox3">
                  <a:extLst>
                    <a:ext uri="{FF2B5EF4-FFF2-40B4-BE49-F238E27FC236}">
                      <a16:creationId xmlns:a16="http://schemas.microsoft.com/office/drawing/2014/main" id="{A1F7BBFA-8885-82A2-4F44-B6A95678C9E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243513" y="1218150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4" r:id="rId4" imgW="181080" imgH="181080"/>
        </mc:Choice>
        <mc:Fallback>
          <p:control name="CheckBox4" r:id="rId4" imgW="181080" imgH="181080">
            <p:pic>
              <p:nvPicPr>
                <p:cNvPr id="22" name="CheckBox4">
                  <a:extLst>
                    <a:ext uri="{FF2B5EF4-FFF2-40B4-BE49-F238E27FC236}">
                      <a16:creationId xmlns:a16="http://schemas.microsoft.com/office/drawing/2014/main" id="{480EFBFE-9F0F-6F88-51A4-C40B71F7205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1616881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5" r:id="rId5" imgW="181080" imgH="181080"/>
        </mc:Choice>
        <mc:Fallback>
          <p:control name="CheckBox5" r:id="rId5" imgW="181080" imgH="181080">
            <p:pic>
              <p:nvPicPr>
                <p:cNvPr id="24" name="CheckBox5">
                  <a:extLst>
                    <a:ext uri="{FF2B5EF4-FFF2-40B4-BE49-F238E27FC236}">
                      <a16:creationId xmlns:a16="http://schemas.microsoft.com/office/drawing/2014/main" id="{68730349-52D1-9B19-B410-13A131E4E0E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2015612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6" r:id="rId6" imgW="181080" imgH="181080"/>
        </mc:Choice>
        <mc:Fallback>
          <p:control name="CheckBox6" r:id="rId6" imgW="181080" imgH="181080">
            <p:pic>
              <p:nvPicPr>
                <p:cNvPr id="26" name="CheckBox6">
                  <a:extLst>
                    <a:ext uri="{FF2B5EF4-FFF2-40B4-BE49-F238E27FC236}">
                      <a16:creationId xmlns:a16="http://schemas.microsoft.com/office/drawing/2014/main" id="{7486FC26-3AA2-8071-4705-76ED7DE4C90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243513" y="2414343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7" r:id="rId7" imgW="181080" imgH="181080"/>
        </mc:Choice>
        <mc:Fallback>
          <p:control name="CheckBox7" r:id="rId7" imgW="181080" imgH="181080">
            <p:pic>
              <p:nvPicPr>
                <p:cNvPr id="28" name="CheckBox7">
                  <a:extLst>
                    <a:ext uri="{FF2B5EF4-FFF2-40B4-BE49-F238E27FC236}">
                      <a16:creationId xmlns:a16="http://schemas.microsoft.com/office/drawing/2014/main" id="{3100920B-025B-734F-63A6-00521BFBF3B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2813074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8" r:id="rId8" imgW="181080" imgH="181080"/>
        </mc:Choice>
        <mc:Fallback>
          <p:control name="CheckBox8" r:id="rId8" imgW="181080" imgH="181080">
            <p:pic>
              <p:nvPicPr>
                <p:cNvPr id="30" name="CheckBox8">
                  <a:extLst>
                    <a:ext uri="{FF2B5EF4-FFF2-40B4-BE49-F238E27FC236}">
                      <a16:creationId xmlns:a16="http://schemas.microsoft.com/office/drawing/2014/main" id="{8280387B-EDB4-6B3D-7623-4080E3760D9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3211805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9" r:id="rId9" imgW="181080" imgH="181080"/>
        </mc:Choice>
        <mc:Fallback>
          <p:control name="CheckBox9" r:id="rId9" imgW="181080" imgH="181080">
            <p:pic>
              <p:nvPicPr>
                <p:cNvPr id="32" name="CheckBox9">
                  <a:extLst>
                    <a:ext uri="{FF2B5EF4-FFF2-40B4-BE49-F238E27FC236}">
                      <a16:creationId xmlns:a16="http://schemas.microsoft.com/office/drawing/2014/main" id="{53A851A1-0B16-BFC9-84C4-40BF2FD64FA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243513" y="3610536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0" r:id="rId10" imgW="181080" imgH="181080"/>
        </mc:Choice>
        <mc:Fallback>
          <p:control name="CheckBox10" r:id="rId10" imgW="181080" imgH="181080">
            <p:pic>
              <p:nvPicPr>
                <p:cNvPr id="34" name="CheckBox10">
                  <a:extLst>
                    <a:ext uri="{FF2B5EF4-FFF2-40B4-BE49-F238E27FC236}">
                      <a16:creationId xmlns:a16="http://schemas.microsoft.com/office/drawing/2014/main" id="{48021053-0308-78A1-DF92-3FC73C5D51A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4009267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1" r:id="rId11" imgW="181080" imgH="181080"/>
        </mc:Choice>
        <mc:Fallback>
          <p:control name="CheckBox11" r:id="rId11" imgW="181080" imgH="181080">
            <p:pic>
              <p:nvPicPr>
                <p:cNvPr id="36" name="CheckBox11">
                  <a:extLst>
                    <a:ext uri="{FF2B5EF4-FFF2-40B4-BE49-F238E27FC236}">
                      <a16:creationId xmlns:a16="http://schemas.microsoft.com/office/drawing/2014/main" id="{3C464F1F-54A0-D8D7-FBF9-603E8A96C350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440799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458365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>
          <a:extLst>
            <a:ext uri="{FF2B5EF4-FFF2-40B4-BE49-F238E27FC236}">
              <a16:creationId xmlns:a16="http://schemas.microsoft.com/office/drawing/2014/main" id="{93645CA5-EB9B-0FEB-E27E-4956B4C3C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Background">
            <a:extLst>
              <a:ext uri="{FF2B5EF4-FFF2-40B4-BE49-F238E27FC236}">
                <a16:creationId xmlns:a16="http://schemas.microsoft.com/office/drawing/2014/main" id="{F0A239A3-F1F9-30D2-334B-4DD7EA6CE3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4918597" cy="5143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18" name="Seitenzahl">
            <a:extLst>
              <a:ext uri="{FF2B5EF4-FFF2-40B4-BE49-F238E27FC236}">
                <a16:creationId xmlns:a16="http://schemas.microsoft.com/office/drawing/2014/main" id="{23977A2C-3396-0C91-A9A7-4D6378A216E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8856" y="4634594"/>
            <a:ext cx="418734" cy="253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 sz="1200" i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12</a:t>
            </a:fld>
            <a:endParaRPr sz="3600" i="0" dirty="0">
              <a:solidFill>
                <a:schemeClr val="lt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00" name="Headline">
            <a:extLst>
              <a:ext uri="{FF2B5EF4-FFF2-40B4-BE49-F238E27FC236}">
                <a16:creationId xmlns:a16="http://schemas.microsoft.com/office/drawing/2014/main" id="{1108705B-8E8F-D172-2C9D-1A218CC2D2D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73043" y="672592"/>
            <a:ext cx="4300755" cy="900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rPr>
              <a:t>Cross Selling Angebot für Merch &amp; Tickets</a:t>
            </a:r>
          </a:p>
        </p:txBody>
      </p:sp>
      <p:grpSp>
        <p:nvGrpSpPr>
          <p:cNvPr id="201" name="Dates &amp; Purpose">
            <a:extLst>
              <a:ext uri="{FF2B5EF4-FFF2-40B4-BE49-F238E27FC236}">
                <a16:creationId xmlns:a16="http://schemas.microsoft.com/office/drawing/2014/main" id="{75F2B4D7-BEA3-59AD-3249-773515F69D3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654604" y="3667263"/>
            <a:ext cx="3182390" cy="1109848"/>
            <a:chOff x="915725" y="556180"/>
            <a:chExt cx="4829483" cy="1374337"/>
          </a:xfrm>
        </p:grpSpPr>
        <p:sp>
          <p:nvSpPr>
            <p:cNvPr id="202" name="Google Shape;202;p33">
              <a:extLst>
                <a:ext uri="{FF2B5EF4-FFF2-40B4-BE49-F238E27FC236}">
                  <a16:creationId xmlns:a16="http://schemas.microsoft.com/office/drawing/2014/main" id="{8DE38549-4472-C8AF-1F86-D1CE949E4023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3" y="901523"/>
              <a:ext cx="3426667" cy="102899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1100"/>
                <a:buFont typeface="IBM Plex Serif"/>
                <a:buNone/>
              </a:pPr>
              <a:r>
                <a:rPr lang="de-DE" sz="1100" b="0" i="0" spc="-50" dirty="0">
                  <a:solidFill>
                    <a:schemeClr val="bg1">
                      <a:lumMod val="85000"/>
                    </a:schemeClr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Umsatzsteigerung durch Zusatzverkäufe (Merchandise, VIP-Upgrades).</a:t>
              </a:r>
            </a:p>
          </p:txBody>
        </p:sp>
        <p:sp>
          <p:nvSpPr>
            <p:cNvPr id="203" name="Google Shape;203;p33">
              <a:extLst>
                <a:ext uri="{FF2B5EF4-FFF2-40B4-BE49-F238E27FC236}">
                  <a16:creationId xmlns:a16="http://schemas.microsoft.com/office/drawing/2014/main" id="{10E38794-CFAC-F33C-0AF0-E595DBA9952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4" y="562968"/>
              <a:ext cx="3657714" cy="3525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IBM Plex Serif"/>
                <a:buNone/>
              </a:pPr>
              <a:r>
                <a:rPr lang="de-DE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August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04" name="Google Shape;204;p33">
              <a:extLst>
                <a:ext uri="{FF2B5EF4-FFF2-40B4-BE49-F238E27FC236}">
                  <a16:creationId xmlns:a16="http://schemas.microsoft.com/office/drawing/2014/main" id="{3765FCDD-8B46-6099-2EC3-D9020536766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15725" y="556180"/>
              <a:ext cx="1295157" cy="6002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2700"/>
                <a:buFont typeface="IBM Plex Serif"/>
                <a:buNone/>
              </a:pPr>
              <a:r>
                <a:rPr lang="de-DE" sz="2700" b="1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31.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</p:grpSp>
      <p:grpSp>
        <p:nvGrpSpPr>
          <p:cNvPr id="3" name="Icon Email">
            <a:extLst>
              <a:ext uri="{FF2B5EF4-FFF2-40B4-BE49-F238E27FC236}">
                <a16:creationId xmlns:a16="http://schemas.microsoft.com/office/drawing/2014/main" id="{7FF6600A-FB10-42F2-4B9F-D2594E29BC1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658768" y="1779552"/>
            <a:ext cx="340724" cy="340724"/>
            <a:chOff x="108856" y="102591"/>
            <a:chExt cx="340724" cy="340724"/>
          </a:xfrm>
        </p:grpSpPr>
        <p:sp>
          <p:nvSpPr>
            <p:cNvPr id="5" name="Ellipse 4">
              <a:extLst>
                <a:ext uri="{FF2B5EF4-FFF2-40B4-BE49-F238E27FC236}">
                  <a16:creationId xmlns:a16="http://schemas.microsoft.com/office/drawing/2014/main" id="{79C71CD2-9DB6-E216-C157-D83605DAAD3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08856" y="102591"/>
              <a:ext cx="340724" cy="340724"/>
            </a:xfrm>
            <a:prstGeom prst="ellipse">
              <a:avLst/>
            </a:prstGeom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6" name="Grafik 5">
              <a:extLst>
                <a:ext uri="{FF2B5EF4-FFF2-40B4-BE49-F238E27FC236}">
                  <a16:creationId xmlns:a16="http://schemas.microsoft.com/office/drawing/2014/main" id="{9C775CD4-703D-D3F4-174B-9A0C5E63194F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94322" y="188057"/>
              <a:ext cx="169791" cy="169791"/>
            </a:xfrm>
            <a:prstGeom prst="rect">
              <a:avLst/>
            </a:prstGeom>
          </p:spPr>
        </p:pic>
      </p:grpSp>
      <p:grpSp>
        <p:nvGrpSpPr>
          <p:cNvPr id="2" name="Icon Website">
            <a:extLst>
              <a:ext uri="{FF2B5EF4-FFF2-40B4-BE49-F238E27FC236}">
                <a16:creationId xmlns:a16="http://schemas.microsoft.com/office/drawing/2014/main" id="{D74BDA37-7D1A-EDE2-E666-47C9AE85051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105126" y="1777843"/>
            <a:ext cx="349076" cy="349076"/>
            <a:chOff x="1115768" y="1771200"/>
            <a:chExt cx="349076" cy="349076"/>
          </a:xfrm>
        </p:grpSpPr>
        <p:sp>
          <p:nvSpPr>
            <p:cNvPr id="4" name="Ellipse 3">
              <a:extLst>
                <a:ext uri="{FF2B5EF4-FFF2-40B4-BE49-F238E27FC236}">
                  <a16:creationId xmlns:a16="http://schemas.microsoft.com/office/drawing/2014/main" id="{BA98AA6B-EFC8-6967-877B-BF9ED787391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15768" y="1771200"/>
              <a:ext cx="349076" cy="349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7" name="Grafik 6">
              <a:extLst>
                <a:ext uri="{FF2B5EF4-FFF2-40B4-BE49-F238E27FC236}">
                  <a16:creationId xmlns:a16="http://schemas.microsoft.com/office/drawing/2014/main" id="{8A2F5989-5BA7-819F-1108-7C748D6E3022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1216350" y="1871782"/>
              <a:ext cx="147911" cy="147911"/>
            </a:xfrm>
            <a:prstGeom prst="rect">
              <a:avLst/>
            </a:prstGeom>
          </p:spPr>
        </p:pic>
      </p:grpSp>
      <p:sp>
        <p:nvSpPr>
          <p:cNvPr id="12" name="Textfeld 11">
            <a:extLst>
              <a:ext uri="{FF2B5EF4-FFF2-40B4-BE49-F238E27FC236}">
                <a16:creationId xmlns:a16="http://schemas.microsoft.com/office/drawing/2014/main" id="{D74B2673-9E65-3CDB-14EB-DA0CE6404BC6}"/>
              </a:ext>
            </a:extLst>
          </p:cNvPr>
          <p:cNvSpPr txBox="1"/>
          <p:nvPr/>
        </p:nvSpPr>
        <p:spPr>
          <a:xfrm>
            <a:off x="5446841" y="284928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Identifikation von Zusatzprodukten (z. B. VIP-Upgrades, Snacks, Merchandise).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9BB51D49-81C1-EB9F-2C88-12E9FB07A2B7}"/>
              </a:ext>
            </a:extLst>
          </p:cNvPr>
          <p:cNvSpPr txBox="1"/>
          <p:nvPr/>
        </p:nvSpPr>
        <p:spPr>
          <a:xfrm>
            <a:off x="5446841" y="68365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Erstellung eines Cross-Selling-Plans im Ticketshop: „Kaufe jetzt dein Ticket und füge XYZ hinzu!“.</a:t>
            </a: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E9B0F8C3-F5A0-015A-7AA3-CB0E97E96020}"/>
              </a:ext>
            </a:extLst>
          </p:cNvPr>
          <p:cNvSpPr txBox="1"/>
          <p:nvPr/>
        </p:nvSpPr>
        <p:spPr>
          <a:xfrm>
            <a:off x="5446841" y="1082390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Social-Media- und Newsletter-Kampagnen vorbereiten.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8712B4E0-DC77-E001-8ADC-D628BA2F9069}"/>
              </a:ext>
            </a:extLst>
          </p:cNvPr>
          <p:cNvSpPr txBox="1"/>
          <p:nvPr/>
        </p:nvSpPr>
        <p:spPr>
          <a:xfrm>
            <a:off x="5446841" y="1481121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Aktivierung von Cross-Selling-Angeboten im Ticketshop.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1420E953-3B6B-81D2-073E-E7CC20293BFA}"/>
              </a:ext>
            </a:extLst>
          </p:cNvPr>
          <p:cNvSpPr txBox="1"/>
          <p:nvPr/>
        </p:nvSpPr>
        <p:spPr>
          <a:xfrm>
            <a:off x="5446841" y="1879852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Social-Media-Posts zu Zusatzprodukten (z. B. </a:t>
            </a:r>
            <a:r>
              <a:rPr lang="de-DE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B</a:t>
            </a: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ehind the </a:t>
            </a:r>
            <a:r>
              <a:rPr lang="de-DE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</a:t>
            </a: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cenes von Merchandise-Produktion).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27351E3B-F057-7D88-FA49-5245411F9CD8}"/>
              </a:ext>
            </a:extLst>
          </p:cNvPr>
          <p:cNvSpPr txBox="1"/>
          <p:nvPr/>
        </p:nvSpPr>
        <p:spPr>
          <a:xfrm>
            <a:off x="5446841" y="2278583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Retargeting-Kampagnen an Personen, die Tickets gekauft, aber keine Upgrades gebucht haben.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1353DB31-B430-B174-7570-0A064B2F1CAD}"/>
              </a:ext>
            </a:extLst>
          </p:cNvPr>
          <p:cNvSpPr txBox="1"/>
          <p:nvPr/>
        </p:nvSpPr>
        <p:spPr>
          <a:xfrm>
            <a:off x="5446841" y="2677314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Showcase der VIP-Erlebnisse: z. B. Fotos von exklusiven Bereichen oder Merchandise.</a:t>
            </a: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F5F19D45-9DF0-5043-384F-84C00719B053}"/>
              </a:ext>
            </a:extLst>
          </p:cNvPr>
          <p:cNvSpPr txBox="1"/>
          <p:nvPr/>
        </p:nvSpPr>
        <p:spPr>
          <a:xfrm>
            <a:off x="5446841" y="3076045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Durchführung eines „Surprise-Upgrades“ für ausgewählte Kunden.</a:t>
            </a: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8A5C8EE1-A6CF-20CA-CF2E-CEF075DCAB03}"/>
              </a:ext>
            </a:extLst>
          </p:cNvPr>
          <p:cNvSpPr txBox="1"/>
          <p:nvPr/>
        </p:nvSpPr>
        <p:spPr>
          <a:xfrm>
            <a:off x="5446841" y="3474776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Analyse der Cross-Selling- und Upgrade-Verkäufe.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501ADF13-50BC-02FA-263C-9AA9A8BCA718}"/>
              </a:ext>
            </a:extLst>
          </p:cNvPr>
          <p:cNvSpPr txBox="1"/>
          <p:nvPr/>
        </p:nvSpPr>
        <p:spPr>
          <a:xfrm>
            <a:off x="5446841" y="3873507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Identifikation der erfolgreichsten Zusatzangebote.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1A05299A-996C-31BC-067D-B4DD38458830}"/>
              </a:ext>
            </a:extLst>
          </p:cNvPr>
          <p:cNvSpPr txBox="1"/>
          <p:nvPr/>
        </p:nvSpPr>
        <p:spPr>
          <a:xfrm>
            <a:off x="5446841" y="427223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Planung zukünftiger Upgrades basierend auf dem Feedback.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CheckBox1" r:id="rId1" imgW="181080" imgH="181080"/>
        </mc:Choice>
        <mc:Fallback>
          <p:control name="CheckBox1" r:id="rId1" imgW="181080" imgH="181080">
            <p:pic>
              <p:nvPicPr>
                <p:cNvPr id="11" name="CheckBox1">
                  <a:extLst>
                    <a:ext uri="{FF2B5EF4-FFF2-40B4-BE49-F238E27FC236}">
                      <a16:creationId xmlns:a16="http://schemas.microsoft.com/office/drawing/2014/main" id="{FD8F4805-8F44-F113-725B-48E4D3F90DC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420688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2" r:id="rId2" imgW="181080" imgH="181080"/>
        </mc:Choice>
        <mc:Fallback>
          <p:control name="CheckBox2" r:id="rId2" imgW="181080" imgH="181080">
            <p:pic>
              <p:nvPicPr>
                <p:cNvPr id="17" name="CheckBox2">
                  <a:extLst>
                    <a:ext uri="{FF2B5EF4-FFF2-40B4-BE49-F238E27FC236}">
                      <a16:creationId xmlns:a16="http://schemas.microsoft.com/office/drawing/2014/main" id="{CE6B0560-D44A-E9E9-1A74-1619074AE4B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243513" y="81941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3" r:id="rId3" imgW="181080" imgH="181080"/>
        </mc:Choice>
        <mc:Fallback>
          <p:control name="CheckBox3" r:id="rId3" imgW="181080" imgH="181080">
            <p:pic>
              <p:nvPicPr>
                <p:cNvPr id="20" name="CheckBox3">
                  <a:extLst>
                    <a:ext uri="{FF2B5EF4-FFF2-40B4-BE49-F238E27FC236}">
                      <a16:creationId xmlns:a16="http://schemas.microsoft.com/office/drawing/2014/main" id="{A1F7BBFA-8885-82A2-4F44-B6A95678C9E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243513" y="1218150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4" r:id="rId4" imgW="181080" imgH="181080"/>
        </mc:Choice>
        <mc:Fallback>
          <p:control name="CheckBox4" r:id="rId4" imgW="181080" imgH="181080">
            <p:pic>
              <p:nvPicPr>
                <p:cNvPr id="22" name="CheckBox4">
                  <a:extLst>
                    <a:ext uri="{FF2B5EF4-FFF2-40B4-BE49-F238E27FC236}">
                      <a16:creationId xmlns:a16="http://schemas.microsoft.com/office/drawing/2014/main" id="{480EFBFE-9F0F-6F88-51A4-C40B71F7205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1616881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5" r:id="rId5" imgW="181080" imgH="181080"/>
        </mc:Choice>
        <mc:Fallback>
          <p:control name="CheckBox5" r:id="rId5" imgW="181080" imgH="181080">
            <p:pic>
              <p:nvPicPr>
                <p:cNvPr id="24" name="CheckBox5">
                  <a:extLst>
                    <a:ext uri="{FF2B5EF4-FFF2-40B4-BE49-F238E27FC236}">
                      <a16:creationId xmlns:a16="http://schemas.microsoft.com/office/drawing/2014/main" id="{68730349-52D1-9B19-B410-13A131E4E0E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243513" y="2015612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6" r:id="rId6" imgW="181080" imgH="181080"/>
        </mc:Choice>
        <mc:Fallback>
          <p:control name="CheckBox6" r:id="rId6" imgW="181080" imgH="181080">
            <p:pic>
              <p:nvPicPr>
                <p:cNvPr id="26" name="CheckBox6">
                  <a:extLst>
                    <a:ext uri="{FF2B5EF4-FFF2-40B4-BE49-F238E27FC236}">
                      <a16:creationId xmlns:a16="http://schemas.microsoft.com/office/drawing/2014/main" id="{7486FC26-3AA2-8071-4705-76ED7DE4C90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243513" y="2414343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7" r:id="rId7" imgW="181080" imgH="181080"/>
        </mc:Choice>
        <mc:Fallback>
          <p:control name="CheckBox7" r:id="rId7" imgW="181080" imgH="181080">
            <p:pic>
              <p:nvPicPr>
                <p:cNvPr id="28" name="CheckBox7">
                  <a:extLst>
                    <a:ext uri="{FF2B5EF4-FFF2-40B4-BE49-F238E27FC236}">
                      <a16:creationId xmlns:a16="http://schemas.microsoft.com/office/drawing/2014/main" id="{3100920B-025B-734F-63A6-00521BFBF3B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2813074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8" r:id="rId8" imgW="181080" imgH="181080"/>
        </mc:Choice>
        <mc:Fallback>
          <p:control name="CheckBox8" r:id="rId8" imgW="181080" imgH="181080">
            <p:pic>
              <p:nvPicPr>
                <p:cNvPr id="30" name="CheckBox8">
                  <a:extLst>
                    <a:ext uri="{FF2B5EF4-FFF2-40B4-BE49-F238E27FC236}">
                      <a16:creationId xmlns:a16="http://schemas.microsoft.com/office/drawing/2014/main" id="{8280387B-EDB4-6B3D-7623-4080E3760D9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243513" y="3211805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9" r:id="rId9" imgW="181080" imgH="181080"/>
        </mc:Choice>
        <mc:Fallback>
          <p:control name="CheckBox9" r:id="rId9" imgW="181080" imgH="181080">
            <p:pic>
              <p:nvPicPr>
                <p:cNvPr id="32" name="CheckBox9">
                  <a:extLst>
                    <a:ext uri="{FF2B5EF4-FFF2-40B4-BE49-F238E27FC236}">
                      <a16:creationId xmlns:a16="http://schemas.microsoft.com/office/drawing/2014/main" id="{53A851A1-0B16-BFC9-84C4-40BF2FD64FA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243513" y="3610536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0" r:id="rId10" imgW="181080" imgH="181080"/>
        </mc:Choice>
        <mc:Fallback>
          <p:control name="CheckBox10" r:id="rId10" imgW="181080" imgH="181080">
            <p:pic>
              <p:nvPicPr>
                <p:cNvPr id="34" name="CheckBox10">
                  <a:extLst>
                    <a:ext uri="{FF2B5EF4-FFF2-40B4-BE49-F238E27FC236}">
                      <a16:creationId xmlns:a16="http://schemas.microsoft.com/office/drawing/2014/main" id="{48021053-0308-78A1-DF92-3FC73C5D51A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243513" y="4009267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1" r:id="rId11" imgW="181080" imgH="181080"/>
        </mc:Choice>
        <mc:Fallback>
          <p:control name="CheckBox11" r:id="rId11" imgW="181080" imgH="181080">
            <p:pic>
              <p:nvPicPr>
                <p:cNvPr id="36" name="CheckBox11">
                  <a:extLst>
                    <a:ext uri="{FF2B5EF4-FFF2-40B4-BE49-F238E27FC236}">
                      <a16:creationId xmlns:a16="http://schemas.microsoft.com/office/drawing/2014/main" id="{3C464F1F-54A0-D8D7-FBF9-603E8A96C350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5243513" y="440799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532003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>
          <a:extLst>
            <a:ext uri="{FF2B5EF4-FFF2-40B4-BE49-F238E27FC236}">
              <a16:creationId xmlns:a16="http://schemas.microsoft.com/office/drawing/2014/main" id="{93645CA5-EB9B-0FEB-E27E-4956B4C3C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Backgrounds">
            <a:extLst>
              <a:ext uri="{FF2B5EF4-FFF2-40B4-BE49-F238E27FC236}">
                <a16:creationId xmlns:a16="http://schemas.microsoft.com/office/drawing/2014/main" id="{F0A239A3-F1F9-30D2-334B-4DD7EA6CE3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4918597" cy="5143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18" name="Seitenzahl">
            <a:extLst>
              <a:ext uri="{FF2B5EF4-FFF2-40B4-BE49-F238E27FC236}">
                <a16:creationId xmlns:a16="http://schemas.microsoft.com/office/drawing/2014/main" id="{23977A2C-3396-0C91-A9A7-4D6378A216E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8856" y="4634594"/>
            <a:ext cx="418734" cy="253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 sz="1200" i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13</a:t>
            </a:fld>
            <a:endParaRPr sz="3600" i="0" dirty="0">
              <a:solidFill>
                <a:schemeClr val="lt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00" name="Headline">
            <a:extLst>
              <a:ext uri="{FF2B5EF4-FFF2-40B4-BE49-F238E27FC236}">
                <a16:creationId xmlns:a16="http://schemas.microsoft.com/office/drawing/2014/main" id="{1108705B-8E8F-D172-2C9D-1A218CC2D2D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73043" y="672592"/>
            <a:ext cx="4300755" cy="900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rPr>
              <a:t>Back to School Aktion mit Rabatten für Studis</a:t>
            </a:r>
          </a:p>
        </p:txBody>
      </p:sp>
      <p:grpSp>
        <p:nvGrpSpPr>
          <p:cNvPr id="201" name="Dates &amp; Purpose">
            <a:extLst>
              <a:ext uri="{FF2B5EF4-FFF2-40B4-BE49-F238E27FC236}">
                <a16:creationId xmlns:a16="http://schemas.microsoft.com/office/drawing/2014/main" id="{75F2B4D7-BEA3-59AD-3249-773515F69D3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654604" y="3667263"/>
            <a:ext cx="3182390" cy="855934"/>
            <a:chOff x="915725" y="556180"/>
            <a:chExt cx="4829483" cy="1059912"/>
          </a:xfrm>
        </p:grpSpPr>
        <p:sp>
          <p:nvSpPr>
            <p:cNvPr id="202" name="Google Shape;202;p33">
              <a:extLst>
                <a:ext uri="{FF2B5EF4-FFF2-40B4-BE49-F238E27FC236}">
                  <a16:creationId xmlns:a16="http://schemas.microsoft.com/office/drawing/2014/main" id="{8DE38549-4472-C8AF-1F86-D1CE949E4023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3" y="901523"/>
              <a:ext cx="3426667" cy="7145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1100"/>
                <a:buFont typeface="IBM Plex Serif"/>
                <a:buNone/>
              </a:pPr>
              <a:r>
                <a:rPr lang="de-DE" sz="1100" b="0" i="0" spc="-50" dirty="0">
                  <a:solidFill>
                    <a:schemeClr val="bg1">
                      <a:lumMod val="85000"/>
                    </a:schemeClr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Förderung von Ticketverkäufen nach den Sommerferien.</a:t>
              </a:r>
            </a:p>
          </p:txBody>
        </p:sp>
        <p:sp>
          <p:nvSpPr>
            <p:cNvPr id="203" name="Google Shape;203;p33">
              <a:extLst>
                <a:ext uri="{FF2B5EF4-FFF2-40B4-BE49-F238E27FC236}">
                  <a16:creationId xmlns:a16="http://schemas.microsoft.com/office/drawing/2014/main" id="{10E38794-CFAC-F33C-0AF0-E595DBA9952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4" y="562968"/>
              <a:ext cx="3657714" cy="3525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IBM Plex Serif"/>
                <a:buNone/>
              </a:pPr>
              <a:r>
                <a:rPr lang="de-DE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September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04" name="Google Shape;204;p33">
              <a:extLst>
                <a:ext uri="{FF2B5EF4-FFF2-40B4-BE49-F238E27FC236}">
                  <a16:creationId xmlns:a16="http://schemas.microsoft.com/office/drawing/2014/main" id="{3765FCDD-8B46-6099-2EC3-D9020536766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15725" y="556180"/>
              <a:ext cx="1295157" cy="6002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2700"/>
                <a:buFont typeface="IBM Plex Serif"/>
                <a:buNone/>
              </a:pPr>
              <a:r>
                <a:rPr lang="de-DE" sz="2700" b="1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30.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</p:grpSp>
      <p:grpSp>
        <p:nvGrpSpPr>
          <p:cNvPr id="2" name="Icon Local">
            <a:extLst>
              <a:ext uri="{FF2B5EF4-FFF2-40B4-BE49-F238E27FC236}">
                <a16:creationId xmlns:a16="http://schemas.microsoft.com/office/drawing/2014/main" id="{ABDCC429-A51D-A868-200F-E49D939262F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655254" y="1786195"/>
            <a:ext cx="340724" cy="340724"/>
            <a:chOff x="655254" y="1786195"/>
            <a:chExt cx="340724" cy="340724"/>
          </a:xfrm>
        </p:grpSpPr>
        <p:sp>
          <p:nvSpPr>
            <p:cNvPr id="8" name="Ellipse 7">
              <a:extLst>
                <a:ext uri="{FF2B5EF4-FFF2-40B4-BE49-F238E27FC236}">
                  <a16:creationId xmlns:a16="http://schemas.microsoft.com/office/drawing/2014/main" id="{F0EC6F93-9565-4D98-F1D1-DE3164F8CDE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55254" y="1786195"/>
              <a:ext cx="340724" cy="340724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32CB080B-40FE-E092-0012-97054C43FF11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760717" y="1865653"/>
              <a:ext cx="129799" cy="173065"/>
            </a:xfrm>
            <a:prstGeom prst="rect">
              <a:avLst/>
            </a:prstGeom>
          </p:spPr>
        </p:pic>
      </p:grpSp>
      <p:grpSp>
        <p:nvGrpSpPr>
          <p:cNvPr id="9" name="Icon Facebook">
            <a:extLst>
              <a:ext uri="{FF2B5EF4-FFF2-40B4-BE49-F238E27FC236}">
                <a16:creationId xmlns:a16="http://schemas.microsoft.com/office/drawing/2014/main" id="{B6C0E53C-EE05-6012-003C-85753C45A55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115768" y="1771200"/>
            <a:ext cx="349076" cy="349076"/>
            <a:chOff x="524678" y="102591"/>
            <a:chExt cx="340724" cy="340724"/>
          </a:xfrm>
        </p:grpSpPr>
        <p:sp>
          <p:nvSpPr>
            <p:cNvPr id="10" name="Ellipse 9">
              <a:extLst>
                <a:ext uri="{FF2B5EF4-FFF2-40B4-BE49-F238E27FC236}">
                  <a16:creationId xmlns:a16="http://schemas.microsoft.com/office/drawing/2014/main" id="{63F98CA6-57D8-7FC2-6E95-C3954478B57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24678" y="102591"/>
              <a:ext cx="340724" cy="3407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FE1D5180-5B06-5D25-5316-B219C2D8A93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645020" y="194784"/>
              <a:ext cx="93373" cy="149397"/>
            </a:xfrm>
            <a:prstGeom prst="rect">
              <a:avLst/>
            </a:prstGeom>
          </p:spPr>
        </p:pic>
      </p:grpSp>
      <p:grpSp>
        <p:nvGrpSpPr>
          <p:cNvPr id="14" name="Icon Instagram">
            <a:extLst>
              <a:ext uri="{FF2B5EF4-FFF2-40B4-BE49-F238E27FC236}">
                <a16:creationId xmlns:a16="http://schemas.microsoft.com/office/drawing/2014/main" id="{198B077D-F706-1008-FBC5-380A7E35C44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78340" y="1771199"/>
            <a:ext cx="349077" cy="349077"/>
            <a:chOff x="940500" y="102591"/>
            <a:chExt cx="340724" cy="340724"/>
          </a:xfrm>
        </p:grpSpPr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0DC8E613-780B-474F-FA33-4F42280D954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500" y="102591"/>
              <a:ext cx="340724" cy="3407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473C4B9A-C9D4-FE88-6172-3028022A99AC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1040062" y="188057"/>
              <a:ext cx="143507" cy="164008"/>
            </a:xfrm>
            <a:prstGeom prst="rect">
              <a:avLst/>
            </a:prstGeom>
          </p:spPr>
        </p:pic>
      </p:grpSp>
      <p:sp>
        <p:nvSpPr>
          <p:cNvPr id="12" name="Textfeld 11">
            <a:extLst>
              <a:ext uri="{FF2B5EF4-FFF2-40B4-BE49-F238E27FC236}">
                <a16:creationId xmlns:a16="http://schemas.microsoft.com/office/drawing/2014/main" id="{D74B2673-9E65-3CDB-14EB-DA0CE6404BC6}"/>
              </a:ext>
            </a:extLst>
          </p:cNvPr>
          <p:cNvSpPr txBox="1"/>
          <p:nvPr/>
        </p:nvSpPr>
        <p:spPr>
          <a:xfrm>
            <a:off x="5446841" y="284928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Zielgruppenfokus auf Studierende und junge Erwachsene.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9BB51D49-81C1-EB9F-2C88-12E9FB07A2B7}"/>
              </a:ext>
            </a:extLst>
          </p:cNvPr>
          <p:cNvSpPr txBox="1"/>
          <p:nvPr/>
        </p:nvSpPr>
        <p:spPr>
          <a:xfrm>
            <a:off x="5446841" y="68365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Festlegung der Rabatte: z. B. 15 % Rabatt auf alle Tickets mit Studentenausweis.</a:t>
            </a: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E9B0F8C3-F5A0-015A-7AA3-CB0E97E96020}"/>
              </a:ext>
            </a:extLst>
          </p:cNvPr>
          <p:cNvSpPr txBox="1"/>
          <p:nvPr/>
        </p:nvSpPr>
        <p:spPr>
          <a:xfrm>
            <a:off x="5446841" y="1082390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Erstellung eines Redaktionsplans für Social Media und Newsletter.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8712B4E0-DC77-E001-8ADC-D628BA2F9069}"/>
              </a:ext>
            </a:extLst>
          </p:cNvPr>
          <p:cNvSpPr txBox="1"/>
          <p:nvPr/>
        </p:nvSpPr>
        <p:spPr>
          <a:xfrm>
            <a:off x="5446841" y="1481121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Veröffentlichung der Rabatte auf allen Plattformen.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1420E953-3B6B-81D2-073E-E7CC20293BFA}"/>
              </a:ext>
            </a:extLst>
          </p:cNvPr>
          <p:cNvSpPr txBox="1"/>
          <p:nvPr/>
        </p:nvSpPr>
        <p:spPr>
          <a:xfrm>
            <a:off x="5446841" y="1879852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Lokale Werbung: z. B. Flyer und Poster in Universitäten und Schulen.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27351E3B-F057-7D88-FA49-5245411F9CD8}"/>
              </a:ext>
            </a:extLst>
          </p:cNvPr>
          <p:cNvSpPr txBox="1"/>
          <p:nvPr/>
        </p:nvSpPr>
        <p:spPr>
          <a:xfrm>
            <a:off x="5446841" y="2278583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E-Mail-Marketing-Kampagne an jüngere Zielgruppen.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1353DB31-B430-B174-7570-0A064B2F1CAD}"/>
              </a:ext>
            </a:extLst>
          </p:cNvPr>
          <p:cNvSpPr txBox="1"/>
          <p:nvPr/>
        </p:nvSpPr>
        <p:spPr>
          <a:xfrm>
            <a:off x="5446841" y="2677314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Zusammenarbeit mit Influencern oder Campus-Organisationen.</a:t>
            </a: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F5F19D45-9DF0-5043-384F-84C00719B053}"/>
              </a:ext>
            </a:extLst>
          </p:cNvPr>
          <p:cNvSpPr txBox="1"/>
          <p:nvPr/>
        </p:nvSpPr>
        <p:spPr>
          <a:xfrm>
            <a:off x="5446841" y="3076045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Social-Media-Challenges: z. B. Foto-Wettbewerb zur besten Back to School-Erinnerung.</a:t>
            </a: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8A5C8EE1-A6CF-20CA-CF2E-CEF075DCAB03}"/>
              </a:ext>
            </a:extLst>
          </p:cNvPr>
          <p:cNvSpPr txBox="1"/>
          <p:nvPr/>
        </p:nvSpPr>
        <p:spPr>
          <a:xfrm>
            <a:off x="5446841" y="3474776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Reminder-Kampagnen: Rabatt endet in wenigen Tagen.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501ADF13-50BC-02FA-263C-9AA9A8BCA718}"/>
              </a:ext>
            </a:extLst>
          </p:cNvPr>
          <p:cNvSpPr txBox="1"/>
          <p:nvPr/>
        </p:nvSpPr>
        <p:spPr>
          <a:xfrm>
            <a:off x="5446841" y="3873507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Erstellung einer Fotogalerie mit Teilnehmenden der Challenge.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1A05299A-996C-31BC-067D-B4DD38458830}"/>
              </a:ext>
            </a:extLst>
          </p:cNvPr>
          <p:cNvSpPr txBox="1"/>
          <p:nvPr/>
        </p:nvSpPr>
        <p:spPr>
          <a:xfrm>
            <a:off x="5446841" y="427223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Planung eines ähnlichen Events für das nächste Jahr.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CheckBox1" r:id="rId1" imgW="181080" imgH="181080"/>
        </mc:Choice>
        <mc:Fallback>
          <p:control name="CheckBox1" r:id="rId1" imgW="181080" imgH="181080">
            <p:pic>
              <p:nvPicPr>
                <p:cNvPr id="11" name="CheckBox1">
                  <a:extLst>
                    <a:ext uri="{FF2B5EF4-FFF2-40B4-BE49-F238E27FC236}">
                      <a16:creationId xmlns:a16="http://schemas.microsoft.com/office/drawing/2014/main" id="{FD8F4805-8F44-F113-725B-48E4D3F90DC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420688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2" r:id="rId2" imgW="181080" imgH="181080"/>
        </mc:Choice>
        <mc:Fallback>
          <p:control name="CheckBox2" r:id="rId2" imgW="181080" imgH="181080">
            <p:pic>
              <p:nvPicPr>
                <p:cNvPr id="17" name="CheckBox2">
                  <a:extLst>
                    <a:ext uri="{FF2B5EF4-FFF2-40B4-BE49-F238E27FC236}">
                      <a16:creationId xmlns:a16="http://schemas.microsoft.com/office/drawing/2014/main" id="{CE6B0560-D44A-E9E9-1A74-1619074AE4B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81941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3" r:id="rId3" imgW="181080" imgH="181080"/>
        </mc:Choice>
        <mc:Fallback>
          <p:control name="CheckBox3" r:id="rId3" imgW="181080" imgH="181080">
            <p:pic>
              <p:nvPicPr>
                <p:cNvPr id="20" name="CheckBox3">
                  <a:extLst>
                    <a:ext uri="{FF2B5EF4-FFF2-40B4-BE49-F238E27FC236}">
                      <a16:creationId xmlns:a16="http://schemas.microsoft.com/office/drawing/2014/main" id="{A1F7BBFA-8885-82A2-4F44-B6A95678C9E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1218150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4" r:id="rId4" imgW="181080" imgH="181080"/>
        </mc:Choice>
        <mc:Fallback>
          <p:control name="CheckBox4" r:id="rId4" imgW="181080" imgH="181080">
            <p:pic>
              <p:nvPicPr>
                <p:cNvPr id="22" name="CheckBox4">
                  <a:extLst>
                    <a:ext uri="{FF2B5EF4-FFF2-40B4-BE49-F238E27FC236}">
                      <a16:creationId xmlns:a16="http://schemas.microsoft.com/office/drawing/2014/main" id="{480EFBFE-9F0F-6F88-51A4-C40B71F7205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1616881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5" r:id="rId5" imgW="181080" imgH="181080"/>
        </mc:Choice>
        <mc:Fallback>
          <p:control name="CheckBox5" r:id="rId5" imgW="181080" imgH="181080">
            <p:pic>
              <p:nvPicPr>
                <p:cNvPr id="24" name="CheckBox5">
                  <a:extLst>
                    <a:ext uri="{FF2B5EF4-FFF2-40B4-BE49-F238E27FC236}">
                      <a16:creationId xmlns:a16="http://schemas.microsoft.com/office/drawing/2014/main" id="{68730349-52D1-9B19-B410-13A131E4E0E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2015612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6" r:id="rId6" imgW="181080" imgH="181080"/>
        </mc:Choice>
        <mc:Fallback>
          <p:control name="CheckBox6" r:id="rId6" imgW="181080" imgH="181080">
            <p:pic>
              <p:nvPicPr>
                <p:cNvPr id="26" name="CheckBox6">
                  <a:extLst>
                    <a:ext uri="{FF2B5EF4-FFF2-40B4-BE49-F238E27FC236}">
                      <a16:creationId xmlns:a16="http://schemas.microsoft.com/office/drawing/2014/main" id="{7486FC26-3AA2-8071-4705-76ED7DE4C90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2414343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7" r:id="rId7" imgW="181080" imgH="181080"/>
        </mc:Choice>
        <mc:Fallback>
          <p:control name="CheckBox7" r:id="rId7" imgW="181080" imgH="181080">
            <p:pic>
              <p:nvPicPr>
                <p:cNvPr id="28" name="CheckBox7">
                  <a:extLst>
                    <a:ext uri="{FF2B5EF4-FFF2-40B4-BE49-F238E27FC236}">
                      <a16:creationId xmlns:a16="http://schemas.microsoft.com/office/drawing/2014/main" id="{3100920B-025B-734F-63A6-00521BFBF3B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2813074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8" r:id="rId8" imgW="181080" imgH="181080"/>
        </mc:Choice>
        <mc:Fallback>
          <p:control name="CheckBox8" r:id="rId8" imgW="181080" imgH="181080">
            <p:pic>
              <p:nvPicPr>
                <p:cNvPr id="30" name="CheckBox8">
                  <a:extLst>
                    <a:ext uri="{FF2B5EF4-FFF2-40B4-BE49-F238E27FC236}">
                      <a16:creationId xmlns:a16="http://schemas.microsoft.com/office/drawing/2014/main" id="{8280387B-EDB4-6B3D-7623-4080E3760D9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3211805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9" r:id="rId9" imgW="181080" imgH="181080"/>
        </mc:Choice>
        <mc:Fallback>
          <p:control name="CheckBox9" r:id="rId9" imgW="181080" imgH="181080">
            <p:pic>
              <p:nvPicPr>
                <p:cNvPr id="32" name="CheckBox9">
                  <a:extLst>
                    <a:ext uri="{FF2B5EF4-FFF2-40B4-BE49-F238E27FC236}">
                      <a16:creationId xmlns:a16="http://schemas.microsoft.com/office/drawing/2014/main" id="{53A851A1-0B16-BFC9-84C4-40BF2FD64FA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3610536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0" r:id="rId10" imgW="181080" imgH="181080"/>
        </mc:Choice>
        <mc:Fallback>
          <p:control name="CheckBox10" r:id="rId10" imgW="181080" imgH="181080">
            <p:pic>
              <p:nvPicPr>
                <p:cNvPr id="34" name="CheckBox10">
                  <a:extLst>
                    <a:ext uri="{FF2B5EF4-FFF2-40B4-BE49-F238E27FC236}">
                      <a16:creationId xmlns:a16="http://schemas.microsoft.com/office/drawing/2014/main" id="{48021053-0308-78A1-DF92-3FC73C5D51A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4009267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1" r:id="rId11" imgW="181080" imgH="181080"/>
        </mc:Choice>
        <mc:Fallback>
          <p:control name="CheckBox11" r:id="rId11" imgW="181080" imgH="181080">
            <p:pic>
              <p:nvPicPr>
                <p:cNvPr id="36" name="CheckBox11">
                  <a:extLst>
                    <a:ext uri="{FF2B5EF4-FFF2-40B4-BE49-F238E27FC236}">
                      <a16:creationId xmlns:a16="http://schemas.microsoft.com/office/drawing/2014/main" id="{3C464F1F-54A0-D8D7-FBF9-603E8A96C350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440799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4134031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>
          <a:extLst>
            <a:ext uri="{FF2B5EF4-FFF2-40B4-BE49-F238E27FC236}">
              <a16:creationId xmlns:a16="http://schemas.microsoft.com/office/drawing/2014/main" id="{93645CA5-EB9B-0FEB-E27E-4956B4C3C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Background">
            <a:extLst>
              <a:ext uri="{FF2B5EF4-FFF2-40B4-BE49-F238E27FC236}">
                <a16:creationId xmlns:a16="http://schemas.microsoft.com/office/drawing/2014/main" id="{F0A239A3-F1F9-30D2-334B-4DD7EA6CE3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4918597" cy="5143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18" name="Seitenzahl">
            <a:extLst>
              <a:ext uri="{FF2B5EF4-FFF2-40B4-BE49-F238E27FC236}">
                <a16:creationId xmlns:a16="http://schemas.microsoft.com/office/drawing/2014/main" id="{23977A2C-3396-0C91-A9A7-4D6378A216E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8856" y="4634594"/>
            <a:ext cx="418734" cy="253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 sz="1200" i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14</a:t>
            </a:fld>
            <a:endParaRPr sz="3600" i="0" dirty="0">
              <a:solidFill>
                <a:schemeClr val="lt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00" name="Headline">
            <a:extLst>
              <a:ext uri="{FF2B5EF4-FFF2-40B4-BE49-F238E27FC236}">
                <a16:creationId xmlns:a16="http://schemas.microsoft.com/office/drawing/2014/main" id="{1108705B-8E8F-D172-2C9D-1A218CC2D2D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73043" y="672592"/>
            <a:ext cx="4300755" cy="900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rPr>
              <a:t>Halloween Special mit exklusiven Angeboten</a:t>
            </a:r>
          </a:p>
        </p:txBody>
      </p:sp>
      <p:grpSp>
        <p:nvGrpSpPr>
          <p:cNvPr id="201" name="Dates &amp; Purpose">
            <a:extLst>
              <a:ext uri="{FF2B5EF4-FFF2-40B4-BE49-F238E27FC236}">
                <a16:creationId xmlns:a16="http://schemas.microsoft.com/office/drawing/2014/main" id="{75F2B4D7-BEA3-59AD-3249-773515F69D3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654604" y="3667263"/>
            <a:ext cx="3182390" cy="855934"/>
            <a:chOff x="915725" y="556180"/>
            <a:chExt cx="4829483" cy="1059911"/>
          </a:xfrm>
        </p:grpSpPr>
        <p:sp>
          <p:nvSpPr>
            <p:cNvPr id="202" name="Google Shape;202;p33">
              <a:extLst>
                <a:ext uri="{FF2B5EF4-FFF2-40B4-BE49-F238E27FC236}">
                  <a16:creationId xmlns:a16="http://schemas.microsoft.com/office/drawing/2014/main" id="{8DE38549-4472-C8AF-1F86-D1CE949E4023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3" y="901522"/>
              <a:ext cx="3426667" cy="7145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1100"/>
                <a:buFont typeface="IBM Plex Serif"/>
                <a:buNone/>
              </a:pPr>
              <a:r>
                <a:rPr lang="de-DE" sz="1100" b="0" i="0" spc="-50" dirty="0">
                  <a:solidFill>
                    <a:schemeClr val="bg1">
                      <a:lumMod val="85000"/>
                    </a:schemeClr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Erlebnischarakter steigern, Halloween-Events vermarkten.</a:t>
              </a:r>
            </a:p>
          </p:txBody>
        </p:sp>
        <p:sp>
          <p:nvSpPr>
            <p:cNvPr id="203" name="Google Shape;203;p33">
              <a:extLst>
                <a:ext uri="{FF2B5EF4-FFF2-40B4-BE49-F238E27FC236}">
                  <a16:creationId xmlns:a16="http://schemas.microsoft.com/office/drawing/2014/main" id="{10E38794-CFAC-F33C-0AF0-E595DBA9952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4" y="562968"/>
              <a:ext cx="3657714" cy="3525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IBM Plex Serif"/>
                <a:buNone/>
              </a:pPr>
              <a:r>
                <a:rPr lang="de-DE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Oktober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04" name="Google Shape;204;p33">
              <a:extLst>
                <a:ext uri="{FF2B5EF4-FFF2-40B4-BE49-F238E27FC236}">
                  <a16:creationId xmlns:a16="http://schemas.microsoft.com/office/drawing/2014/main" id="{3765FCDD-8B46-6099-2EC3-D9020536766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15725" y="556180"/>
              <a:ext cx="1295157" cy="6002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2700"/>
                <a:buFont typeface="IBM Plex Serif"/>
                <a:buNone/>
              </a:pPr>
              <a:r>
                <a:rPr lang="de-DE" sz="2700" b="1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31.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</p:grpSp>
      <p:grpSp>
        <p:nvGrpSpPr>
          <p:cNvPr id="5" name="Icon Website">
            <a:extLst>
              <a:ext uri="{FF2B5EF4-FFF2-40B4-BE49-F238E27FC236}">
                <a16:creationId xmlns:a16="http://schemas.microsoft.com/office/drawing/2014/main" id="{537D31F7-96CE-D1AC-A5D4-F0F93EA8004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630238" y="1779588"/>
            <a:ext cx="349076" cy="349076"/>
            <a:chOff x="1115768" y="1771200"/>
            <a:chExt cx="349076" cy="349076"/>
          </a:xfrm>
        </p:grpSpPr>
        <p:sp>
          <p:nvSpPr>
            <p:cNvPr id="6" name="Ellipse 5">
              <a:extLst>
                <a:ext uri="{FF2B5EF4-FFF2-40B4-BE49-F238E27FC236}">
                  <a16:creationId xmlns:a16="http://schemas.microsoft.com/office/drawing/2014/main" id="{977BCF75-5F50-1500-A5E8-DF58D34FA34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15768" y="1771200"/>
              <a:ext cx="349076" cy="349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7" name="Grafik 6">
              <a:extLst>
                <a:ext uri="{FF2B5EF4-FFF2-40B4-BE49-F238E27FC236}">
                  <a16:creationId xmlns:a16="http://schemas.microsoft.com/office/drawing/2014/main" id="{C50D4A99-D79E-0855-C0F3-96424C44CCBE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216350" y="1871782"/>
              <a:ext cx="147911" cy="147911"/>
            </a:xfrm>
            <a:prstGeom prst="rect">
              <a:avLst/>
            </a:prstGeom>
          </p:spPr>
        </p:pic>
      </p:grpSp>
      <p:grpSp>
        <p:nvGrpSpPr>
          <p:cNvPr id="9" name="Icon Facebook">
            <a:extLst>
              <a:ext uri="{FF2B5EF4-FFF2-40B4-BE49-F238E27FC236}">
                <a16:creationId xmlns:a16="http://schemas.microsoft.com/office/drawing/2014/main" id="{B6C0E53C-EE05-6012-003C-85753C45A55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115768" y="1771200"/>
            <a:ext cx="349076" cy="349076"/>
            <a:chOff x="524678" y="102591"/>
            <a:chExt cx="340724" cy="340724"/>
          </a:xfrm>
        </p:grpSpPr>
        <p:sp>
          <p:nvSpPr>
            <p:cNvPr id="10" name="Ellipse 9">
              <a:extLst>
                <a:ext uri="{FF2B5EF4-FFF2-40B4-BE49-F238E27FC236}">
                  <a16:creationId xmlns:a16="http://schemas.microsoft.com/office/drawing/2014/main" id="{63F98CA6-57D8-7FC2-6E95-C3954478B57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24678" y="102591"/>
              <a:ext cx="340724" cy="3407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FE1D5180-5B06-5D25-5316-B219C2D8A93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645020" y="194784"/>
              <a:ext cx="93373" cy="149397"/>
            </a:xfrm>
            <a:prstGeom prst="rect">
              <a:avLst/>
            </a:prstGeom>
          </p:spPr>
        </p:pic>
      </p:grpSp>
      <p:grpSp>
        <p:nvGrpSpPr>
          <p:cNvPr id="14" name="Icon Instagram">
            <a:extLst>
              <a:ext uri="{FF2B5EF4-FFF2-40B4-BE49-F238E27FC236}">
                <a16:creationId xmlns:a16="http://schemas.microsoft.com/office/drawing/2014/main" id="{198B077D-F706-1008-FBC5-380A7E35C44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78340" y="1771199"/>
            <a:ext cx="349077" cy="349077"/>
            <a:chOff x="940500" y="102591"/>
            <a:chExt cx="340724" cy="340724"/>
          </a:xfrm>
        </p:grpSpPr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0DC8E613-780B-474F-FA33-4F42280D954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500" y="102591"/>
              <a:ext cx="340724" cy="3407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473C4B9A-C9D4-FE88-6172-3028022A99AC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1040062" y="188057"/>
              <a:ext cx="143507" cy="164008"/>
            </a:xfrm>
            <a:prstGeom prst="rect">
              <a:avLst/>
            </a:prstGeom>
          </p:spPr>
        </p:pic>
      </p:grpSp>
      <p:sp>
        <p:nvSpPr>
          <p:cNvPr id="12" name="Textfeld 11">
            <a:extLst>
              <a:ext uri="{FF2B5EF4-FFF2-40B4-BE49-F238E27FC236}">
                <a16:creationId xmlns:a16="http://schemas.microsoft.com/office/drawing/2014/main" id="{D74B2673-9E65-3CDB-14EB-DA0CE6404BC6}"/>
              </a:ext>
            </a:extLst>
          </p:cNvPr>
          <p:cNvSpPr txBox="1"/>
          <p:nvPr/>
        </p:nvSpPr>
        <p:spPr>
          <a:xfrm>
            <a:off x="5446841" y="284928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Identifikation von Veranstaltungen mit Halloween-Bezug.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9BB51D49-81C1-EB9F-2C88-12E9FB07A2B7}"/>
              </a:ext>
            </a:extLst>
          </p:cNvPr>
          <p:cNvSpPr txBox="1"/>
          <p:nvPr/>
        </p:nvSpPr>
        <p:spPr>
          <a:xfrm>
            <a:off x="5446841" y="68365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Entwicklung eines Rabattcodes: z. B. „SCARY15“ für 15 % Rabatt.</a:t>
            </a: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E9B0F8C3-F5A0-015A-7AA3-CB0E97E96020}"/>
              </a:ext>
            </a:extLst>
          </p:cNvPr>
          <p:cNvSpPr txBox="1"/>
          <p:nvPr/>
        </p:nvSpPr>
        <p:spPr>
          <a:xfrm>
            <a:off x="5446841" y="1082390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Erstellung von thematischen Werbematerialien (dunkle Farben, gruselige Designs).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8712B4E0-DC77-E001-8ADC-D628BA2F9069}"/>
              </a:ext>
            </a:extLst>
          </p:cNvPr>
          <p:cNvSpPr txBox="1"/>
          <p:nvPr/>
        </p:nvSpPr>
        <p:spPr>
          <a:xfrm>
            <a:off x="5446841" y="1481121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Veröffentlichung der Rabatte mit Social-Media-Grafiken und Reels.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1420E953-3B6B-81D2-073E-E7CC20293BFA}"/>
              </a:ext>
            </a:extLst>
          </p:cNvPr>
          <p:cNvSpPr txBox="1"/>
          <p:nvPr/>
        </p:nvSpPr>
        <p:spPr>
          <a:xfrm>
            <a:off x="5446841" y="1879852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Teaser-Posts: z. B. kurze Videos mit gruseligen Highlights der Veranstaltung.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27351E3B-F057-7D88-FA49-5245411F9CD8}"/>
              </a:ext>
            </a:extLst>
          </p:cNvPr>
          <p:cNvSpPr txBox="1"/>
          <p:nvPr/>
        </p:nvSpPr>
        <p:spPr>
          <a:xfrm>
            <a:off x="5446841" y="2278583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Start der E-Mail-Kampagne.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1353DB31-B430-B174-7570-0A064B2F1CAD}"/>
              </a:ext>
            </a:extLst>
          </p:cNvPr>
          <p:cNvSpPr txBox="1"/>
          <p:nvPr/>
        </p:nvSpPr>
        <p:spPr>
          <a:xfrm>
            <a:off x="5446841" y="2677314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Halloween-Gewinnspiel: z. B. Verlosung eines „VIP-Horror-Experience“-Pakets.</a:t>
            </a: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F5F19D45-9DF0-5043-384F-84C00719B053}"/>
              </a:ext>
            </a:extLst>
          </p:cNvPr>
          <p:cNvSpPr txBox="1"/>
          <p:nvPr/>
        </p:nvSpPr>
        <p:spPr>
          <a:xfrm>
            <a:off x="5446841" y="3076045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Livestreams von Proben oder themenbezogenen Events.</a:t>
            </a: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8A5C8EE1-A6CF-20CA-CF2E-CEF075DCAB03}"/>
              </a:ext>
            </a:extLst>
          </p:cNvPr>
          <p:cNvSpPr txBox="1"/>
          <p:nvPr/>
        </p:nvSpPr>
        <p:spPr>
          <a:xfrm>
            <a:off x="5446841" y="3474776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Countdown-Kampagnen für Last-Minute-Tickets.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501ADF13-50BC-02FA-263C-9AA9A8BCA718}"/>
              </a:ext>
            </a:extLst>
          </p:cNvPr>
          <p:cNvSpPr txBox="1"/>
          <p:nvPr/>
        </p:nvSpPr>
        <p:spPr>
          <a:xfrm>
            <a:off x="5446841" y="3873507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Erstellung einer Nachberichterstattung: Fotos und Videos der Halloween-Events.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1A05299A-996C-31BC-067D-B4DD38458830}"/>
              </a:ext>
            </a:extLst>
          </p:cNvPr>
          <p:cNvSpPr txBox="1"/>
          <p:nvPr/>
        </p:nvSpPr>
        <p:spPr>
          <a:xfrm>
            <a:off x="5446841" y="427223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Analyse der Verkäufe und Conversion-Rates.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CheckBox1" r:id="rId1" imgW="181080" imgH="181080"/>
        </mc:Choice>
        <mc:Fallback>
          <p:control name="CheckBox1" r:id="rId1" imgW="181080" imgH="181080">
            <p:pic>
              <p:nvPicPr>
                <p:cNvPr id="11" name="CheckBox1">
                  <a:extLst>
                    <a:ext uri="{FF2B5EF4-FFF2-40B4-BE49-F238E27FC236}">
                      <a16:creationId xmlns:a16="http://schemas.microsoft.com/office/drawing/2014/main" id="{FD8F4805-8F44-F113-725B-48E4D3F90DC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420688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2" r:id="rId2" imgW="181080" imgH="181080"/>
        </mc:Choice>
        <mc:Fallback>
          <p:control name="CheckBox2" r:id="rId2" imgW="181080" imgH="181080">
            <p:pic>
              <p:nvPicPr>
                <p:cNvPr id="17" name="CheckBox2">
                  <a:extLst>
                    <a:ext uri="{FF2B5EF4-FFF2-40B4-BE49-F238E27FC236}">
                      <a16:creationId xmlns:a16="http://schemas.microsoft.com/office/drawing/2014/main" id="{CE6B0560-D44A-E9E9-1A74-1619074AE4B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81941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3" r:id="rId3" imgW="181080" imgH="181080"/>
        </mc:Choice>
        <mc:Fallback>
          <p:control name="CheckBox3" r:id="rId3" imgW="181080" imgH="181080">
            <p:pic>
              <p:nvPicPr>
                <p:cNvPr id="20" name="CheckBox3">
                  <a:extLst>
                    <a:ext uri="{FF2B5EF4-FFF2-40B4-BE49-F238E27FC236}">
                      <a16:creationId xmlns:a16="http://schemas.microsoft.com/office/drawing/2014/main" id="{A1F7BBFA-8885-82A2-4F44-B6A95678C9E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1218150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4" r:id="rId4" imgW="181080" imgH="181080"/>
        </mc:Choice>
        <mc:Fallback>
          <p:control name="CheckBox4" r:id="rId4" imgW="181080" imgH="181080">
            <p:pic>
              <p:nvPicPr>
                <p:cNvPr id="22" name="CheckBox4">
                  <a:extLst>
                    <a:ext uri="{FF2B5EF4-FFF2-40B4-BE49-F238E27FC236}">
                      <a16:creationId xmlns:a16="http://schemas.microsoft.com/office/drawing/2014/main" id="{480EFBFE-9F0F-6F88-51A4-C40B71F7205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1616881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5" r:id="rId5" imgW="181080" imgH="181080"/>
        </mc:Choice>
        <mc:Fallback>
          <p:control name="CheckBox5" r:id="rId5" imgW="181080" imgH="181080">
            <p:pic>
              <p:nvPicPr>
                <p:cNvPr id="24" name="CheckBox5">
                  <a:extLst>
                    <a:ext uri="{FF2B5EF4-FFF2-40B4-BE49-F238E27FC236}">
                      <a16:creationId xmlns:a16="http://schemas.microsoft.com/office/drawing/2014/main" id="{68730349-52D1-9B19-B410-13A131E4E0E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2015612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6" r:id="rId6" imgW="181080" imgH="181080"/>
        </mc:Choice>
        <mc:Fallback>
          <p:control name="CheckBox6" r:id="rId6" imgW="181080" imgH="181080">
            <p:pic>
              <p:nvPicPr>
                <p:cNvPr id="26" name="CheckBox6">
                  <a:extLst>
                    <a:ext uri="{FF2B5EF4-FFF2-40B4-BE49-F238E27FC236}">
                      <a16:creationId xmlns:a16="http://schemas.microsoft.com/office/drawing/2014/main" id="{7486FC26-3AA2-8071-4705-76ED7DE4C90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2414343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7" r:id="rId7" imgW="181080" imgH="181080"/>
        </mc:Choice>
        <mc:Fallback>
          <p:control name="CheckBox7" r:id="rId7" imgW="181080" imgH="181080">
            <p:pic>
              <p:nvPicPr>
                <p:cNvPr id="28" name="CheckBox7">
                  <a:extLst>
                    <a:ext uri="{FF2B5EF4-FFF2-40B4-BE49-F238E27FC236}">
                      <a16:creationId xmlns:a16="http://schemas.microsoft.com/office/drawing/2014/main" id="{3100920B-025B-734F-63A6-00521BFBF3B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2813074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8" r:id="rId8" imgW="181080" imgH="181080"/>
        </mc:Choice>
        <mc:Fallback>
          <p:control name="CheckBox8" r:id="rId8" imgW="181080" imgH="181080">
            <p:pic>
              <p:nvPicPr>
                <p:cNvPr id="30" name="CheckBox8">
                  <a:extLst>
                    <a:ext uri="{FF2B5EF4-FFF2-40B4-BE49-F238E27FC236}">
                      <a16:creationId xmlns:a16="http://schemas.microsoft.com/office/drawing/2014/main" id="{8280387B-EDB4-6B3D-7623-4080E3760D9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3211805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9" r:id="rId9" imgW="181080" imgH="181080"/>
        </mc:Choice>
        <mc:Fallback>
          <p:control name="CheckBox9" r:id="rId9" imgW="181080" imgH="181080">
            <p:pic>
              <p:nvPicPr>
                <p:cNvPr id="32" name="CheckBox9">
                  <a:extLst>
                    <a:ext uri="{FF2B5EF4-FFF2-40B4-BE49-F238E27FC236}">
                      <a16:creationId xmlns:a16="http://schemas.microsoft.com/office/drawing/2014/main" id="{53A851A1-0B16-BFC9-84C4-40BF2FD64FA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243513" y="3610536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0" r:id="rId10" imgW="181080" imgH="181080"/>
        </mc:Choice>
        <mc:Fallback>
          <p:control name="CheckBox10" r:id="rId10" imgW="181080" imgH="181080">
            <p:pic>
              <p:nvPicPr>
                <p:cNvPr id="34" name="CheckBox10">
                  <a:extLst>
                    <a:ext uri="{FF2B5EF4-FFF2-40B4-BE49-F238E27FC236}">
                      <a16:creationId xmlns:a16="http://schemas.microsoft.com/office/drawing/2014/main" id="{48021053-0308-78A1-DF92-3FC73C5D51A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4009267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1" r:id="rId11" imgW="181080" imgH="181080"/>
        </mc:Choice>
        <mc:Fallback>
          <p:control name="CheckBox11" r:id="rId11" imgW="181080" imgH="181080">
            <p:pic>
              <p:nvPicPr>
                <p:cNvPr id="36" name="CheckBox11">
                  <a:extLst>
                    <a:ext uri="{FF2B5EF4-FFF2-40B4-BE49-F238E27FC236}">
                      <a16:creationId xmlns:a16="http://schemas.microsoft.com/office/drawing/2014/main" id="{3C464F1F-54A0-D8D7-FBF9-603E8A96C350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243513" y="440799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319973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>
          <a:extLst>
            <a:ext uri="{FF2B5EF4-FFF2-40B4-BE49-F238E27FC236}">
              <a16:creationId xmlns:a16="http://schemas.microsoft.com/office/drawing/2014/main" id="{93645CA5-EB9B-0FEB-E27E-4956B4C3C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Background">
            <a:extLst>
              <a:ext uri="{FF2B5EF4-FFF2-40B4-BE49-F238E27FC236}">
                <a16:creationId xmlns:a16="http://schemas.microsoft.com/office/drawing/2014/main" id="{F0A239A3-F1F9-30D2-334B-4DD7EA6CE3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4918597" cy="5143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18" name="Seitenzahl">
            <a:extLst>
              <a:ext uri="{FF2B5EF4-FFF2-40B4-BE49-F238E27FC236}">
                <a16:creationId xmlns:a16="http://schemas.microsoft.com/office/drawing/2014/main" id="{23977A2C-3396-0C91-A9A7-4D6378A216E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8856" y="4634594"/>
            <a:ext cx="418734" cy="253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 sz="1200" i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15</a:t>
            </a:fld>
            <a:endParaRPr sz="3600" i="0" dirty="0">
              <a:solidFill>
                <a:schemeClr val="lt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200" name="Headline">
            <a:extLst>
              <a:ext uri="{FF2B5EF4-FFF2-40B4-BE49-F238E27FC236}">
                <a16:creationId xmlns:a16="http://schemas.microsoft.com/office/drawing/2014/main" id="{1108705B-8E8F-D172-2C9D-1A218CC2D2D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73043" y="672592"/>
            <a:ext cx="4300755" cy="900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rPr>
              <a:t>Black Friday Rabatte für die nächste Saison</a:t>
            </a:r>
          </a:p>
        </p:txBody>
      </p:sp>
      <p:grpSp>
        <p:nvGrpSpPr>
          <p:cNvPr id="201" name="Dates &amp; Purpose">
            <a:extLst>
              <a:ext uri="{FF2B5EF4-FFF2-40B4-BE49-F238E27FC236}">
                <a16:creationId xmlns:a16="http://schemas.microsoft.com/office/drawing/2014/main" id="{75F2B4D7-BEA3-59AD-3249-773515F69D3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654604" y="3667263"/>
            <a:ext cx="3182390" cy="1109848"/>
            <a:chOff x="915725" y="556180"/>
            <a:chExt cx="4829483" cy="1374335"/>
          </a:xfrm>
        </p:grpSpPr>
        <p:sp>
          <p:nvSpPr>
            <p:cNvPr id="202" name="Google Shape;202;p33">
              <a:extLst>
                <a:ext uri="{FF2B5EF4-FFF2-40B4-BE49-F238E27FC236}">
                  <a16:creationId xmlns:a16="http://schemas.microsoft.com/office/drawing/2014/main" id="{8DE38549-4472-C8AF-1F86-D1CE949E4023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3" y="901522"/>
              <a:ext cx="3426667" cy="10289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1100"/>
                <a:buFont typeface="IBM Plex Serif"/>
                <a:buNone/>
              </a:pPr>
              <a:r>
                <a:rPr lang="de-DE" sz="1100" b="0" i="0" spc="-50" dirty="0">
                  <a:solidFill>
                    <a:schemeClr val="bg1">
                      <a:lumMod val="85000"/>
                    </a:schemeClr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Frühzeitiger Verkauf von Tickets durch starke Rabatte und Gewinnung neuer Kunden.</a:t>
              </a:r>
            </a:p>
          </p:txBody>
        </p:sp>
        <p:sp>
          <p:nvSpPr>
            <p:cNvPr id="203" name="Google Shape;203;p33">
              <a:extLst>
                <a:ext uri="{FF2B5EF4-FFF2-40B4-BE49-F238E27FC236}">
                  <a16:creationId xmlns:a16="http://schemas.microsoft.com/office/drawing/2014/main" id="{10E38794-CFAC-F33C-0AF0-E595DBA9952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087494" y="562968"/>
              <a:ext cx="3657714" cy="3525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IBM Plex Serif"/>
                <a:buNone/>
              </a:pPr>
              <a:r>
                <a:rPr lang="de-DE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November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204" name="Google Shape;204;p33">
              <a:extLst>
                <a:ext uri="{FF2B5EF4-FFF2-40B4-BE49-F238E27FC236}">
                  <a16:creationId xmlns:a16="http://schemas.microsoft.com/office/drawing/2014/main" id="{3765FCDD-8B46-6099-2EC3-D9020536766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15725" y="556180"/>
              <a:ext cx="1295157" cy="6002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2700"/>
                <a:buFont typeface="IBM Plex Serif"/>
                <a:buNone/>
              </a:pPr>
              <a:r>
                <a:rPr lang="de-DE" sz="2700" b="1" dirty="0">
                  <a:solidFill>
                    <a:schemeClr val="bg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28.</a:t>
              </a:r>
              <a:endParaRPr sz="1400" dirty="0">
                <a:solidFill>
                  <a:schemeClr val="bg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</p:grpSp>
      <p:grpSp>
        <p:nvGrpSpPr>
          <p:cNvPr id="2" name="Icon Email">
            <a:extLst>
              <a:ext uri="{FF2B5EF4-FFF2-40B4-BE49-F238E27FC236}">
                <a16:creationId xmlns:a16="http://schemas.microsoft.com/office/drawing/2014/main" id="{B51F23A9-45D8-4B8E-41A4-447F7862F67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658768" y="1779552"/>
            <a:ext cx="340724" cy="340724"/>
            <a:chOff x="108856" y="102591"/>
            <a:chExt cx="340724" cy="340724"/>
          </a:xfrm>
        </p:grpSpPr>
        <p:sp>
          <p:nvSpPr>
            <p:cNvPr id="3" name="Ellipse 2">
              <a:extLst>
                <a:ext uri="{FF2B5EF4-FFF2-40B4-BE49-F238E27FC236}">
                  <a16:creationId xmlns:a16="http://schemas.microsoft.com/office/drawing/2014/main" id="{D6DE3C52-90E1-017A-0341-30107E7774F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08856" y="102591"/>
              <a:ext cx="340724" cy="340724"/>
            </a:xfrm>
            <a:prstGeom prst="ellipse">
              <a:avLst/>
            </a:prstGeom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4" name="Grafik 3">
              <a:extLst>
                <a:ext uri="{FF2B5EF4-FFF2-40B4-BE49-F238E27FC236}">
                  <a16:creationId xmlns:a16="http://schemas.microsoft.com/office/drawing/2014/main" id="{153DF951-CF6B-B29D-55E0-30398FF6F87B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94322" y="188057"/>
              <a:ext cx="169791" cy="169791"/>
            </a:xfrm>
            <a:prstGeom prst="rect">
              <a:avLst/>
            </a:prstGeom>
          </p:spPr>
        </p:pic>
      </p:grpSp>
      <p:grpSp>
        <p:nvGrpSpPr>
          <p:cNvPr id="9" name="Icon Facebook">
            <a:extLst>
              <a:ext uri="{FF2B5EF4-FFF2-40B4-BE49-F238E27FC236}">
                <a16:creationId xmlns:a16="http://schemas.microsoft.com/office/drawing/2014/main" id="{B6C0E53C-EE05-6012-003C-85753C45A55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115768" y="1771200"/>
            <a:ext cx="349076" cy="349076"/>
            <a:chOff x="524678" y="102591"/>
            <a:chExt cx="340724" cy="340724"/>
          </a:xfrm>
        </p:grpSpPr>
        <p:sp>
          <p:nvSpPr>
            <p:cNvPr id="10" name="Ellipse 9">
              <a:extLst>
                <a:ext uri="{FF2B5EF4-FFF2-40B4-BE49-F238E27FC236}">
                  <a16:creationId xmlns:a16="http://schemas.microsoft.com/office/drawing/2014/main" id="{63F98CA6-57D8-7FC2-6E95-C3954478B57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24678" y="102591"/>
              <a:ext cx="340724" cy="3407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FE1D5180-5B06-5D25-5316-B219C2D8A93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645020" y="194784"/>
              <a:ext cx="93373" cy="149397"/>
            </a:xfrm>
            <a:prstGeom prst="rect">
              <a:avLst/>
            </a:prstGeom>
          </p:spPr>
        </p:pic>
      </p:grpSp>
      <p:grpSp>
        <p:nvGrpSpPr>
          <p:cNvPr id="14" name="Icon Instagram">
            <a:extLst>
              <a:ext uri="{FF2B5EF4-FFF2-40B4-BE49-F238E27FC236}">
                <a16:creationId xmlns:a16="http://schemas.microsoft.com/office/drawing/2014/main" id="{198B077D-F706-1008-FBC5-380A7E35C44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78340" y="1771199"/>
            <a:ext cx="349077" cy="349077"/>
            <a:chOff x="940500" y="102591"/>
            <a:chExt cx="340724" cy="340724"/>
          </a:xfrm>
        </p:grpSpPr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0DC8E613-780B-474F-FA33-4F42280D954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940500" y="102591"/>
              <a:ext cx="340724" cy="3407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473C4B9A-C9D4-FE88-6172-3028022A99AC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1040062" y="188057"/>
              <a:ext cx="143507" cy="164008"/>
            </a:xfrm>
            <a:prstGeom prst="rect">
              <a:avLst/>
            </a:prstGeom>
          </p:spPr>
        </p:pic>
      </p:grpSp>
      <p:grpSp>
        <p:nvGrpSpPr>
          <p:cNvPr id="8" name="Icon Google">
            <a:extLst>
              <a:ext uri="{FF2B5EF4-FFF2-40B4-BE49-F238E27FC236}">
                <a16:creationId xmlns:a16="http://schemas.microsoft.com/office/drawing/2014/main" id="{2EB5589C-57AF-F94B-C66F-50E7E2B9E2A0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2037893" y="1770949"/>
            <a:ext cx="349077" cy="349077"/>
            <a:chOff x="1578340" y="2147280"/>
            <a:chExt cx="349077" cy="349077"/>
          </a:xfrm>
        </p:grpSpPr>
        <p:sp>
          <p:nvSpPr>
            <p:cNvPr id="18" name="Ellipse 17">
              <a:extLst>
                <a:ext uri="{FF2B5EF4-FFF2-40B4-BE49-F238E27FC236}">
                  <a16:creationId xmlns:a16="http://schemas.microsoft.com/office/drawing/2014/main" id="{9F1B62B0-383C-7962-C254-6F23B766769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578340" y="2147280"/>
              <a:ext cx="349077" cy="34907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B86819AF-0509-9026-C91D-3528EDE449A8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1684336" y="2244531"/>
              <a:ext cx="142083" cy="149071"/>
            </a:xfrm>
            <a:prstGeom prst="rect">
              <a:avLst/>
            </a:prstGeom>
          </p:spPr>
        </p:pic>
      </p:grpSp>
      <p:sp>
        <p:nvSpPr>
          <p:cNvPr id="12" name="Textfeld 11">
            <a:extLst>
              <a:ext uri="{FF2B5EF4-FFF2-40B4-BE49-F238E27FC236}">
                <a16:creationId xmlns:a16="http://schemas.microsoft.com/office/drawing/2014/main" id="{D74B2673-9E65-3CDB-14EB-DA0CE6404BC6}"/>
              </a:ext>
            </a:extLst>
          </p:cNvPr>
          <p:cNvSpPr txBox="1"/>
          <p:nvPr/>
        </p:nvSpPr>
        <p:spPr>
          <a:xfrm>
            <a:off x="5446841" y="284928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Analyse der Verkaufszahlen der letzten Monate: Welche Veranstaltungen haben sich gut verkauft?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9BB51D49-81C1-EB9F-2C88-12E9FB07A2B7}"/>
              </a:ext>
            </a:extLst>
          </p:cNvPr>
          <p:cNvSpPr txBox="1"/>
          <p:nvPr/>
        </p:nvSpPr>
        <p:spPr>
          <a:xfrm>
            <a:off x="5446841" y="68365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Welche Zielgruppen haben bisher gekauft?</a:t>
            </a: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E9B0F8C3-F5A0-015A-7AA3-CB0E97E96020}"/>
              </a:ext>
            </a:extLst>
          </p:cNvPr>
          <p:cNvSpPr txBox="1"/>
          <p:nvPr/>
        </p:nvSpPr>
        <p:spPr>
          <a:xfrm>
            <a:off x="5446841" y="1082390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Festlegung der Black-Friday-Angebote (z.B. „Exklusive VIP-Pakete mit kostenlosem Upgrade“).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8712B4E0-DC77-E001-8ADC-D628BA2F9069}"/>
              </a:ext>
            </a:extLst>
          </p:cNvPr>
          <p:cNvSpPr txBox="1"/>
          <p:nvPr/>
        </p:nvSpPr>
        <p:spPr>
          <a:xfrm>
            <a:off x="5446841" y="1481121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Erstellung einer Landingpage mit Countdown-</a:t>
            </a:r>
            <a:r>
              <a:rPr lang="de-DE" sz="900" b="0" i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Timer</a:t>
            </a: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.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1420E953-3B6B-81D2-073E-E7CC20293BFA}"/>
              </a:ext>
            </a:extLst>
          </p:cNvPr>
          <p:cNvSpPr txBox="1"/>
          <p:nvPr/>
        </p:nvSpPr>
        <p:spPr>
          <a:xfrm>
            <a:off x="5446841" y="1879852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Social-Media-Teaser mit dem Hashtag #BlackFridayDeals.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27351E3B-F057-7D88-FA49-5245411F9CD8}"/>
              </a:ext>
            </a:extLst>
          </p:cNvPr>
          <p:cNvSpPr txBox="1"/>
          <p:nvPr/>
        </p:nvSpPr>
        <p:spPr>
          <a:xfrm>
            <a:off x="5446841" y="2278583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Newsletter-Design mit starkem Call-to-Action.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1353DB31-B430-B174-7570-0A064B2F1CAD}"/>
              </a:ext>
            </a:extLst>
          </p:cNvPr>
          <p:cNvSpPr txBox="1"/>
          <p:nvPr/>
        </p:nvSpPr>
        <p:spPr>
          <a:xfrm>
            <a:off x="5446841" y="2677314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Retargeting-Kampagnen für Personen, die bereits Tickets angeschaut haben mit Fomo „Nur noch 50 Tickets verfügbar!“.</a:t>
            </a: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F5F19D45-9DF0-5043-384F-84C00719B053}"/>
              </a:ext>
            </a:extLst>
          </p:cNvPr>
          <p:cNvSpPr txBox="1"/>
          <p:nvPr/>
        </p:nvSpPr>
        <p:spPr>
          <a:xfrm>
            <a:off x="5446841" y="3076045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Pressemitteilungen für lokale Medien und Veranstaltungsblogs.</a:t>
            </a: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8A5C8EE1-A6CF-20CA-CF2E-CEF075DCAB03}"/>
              </a:ext>
            </a:extLst>
          </p:cNvPr>
          <p:cNvSpPr txBox="1"/>
          <p:nvPr/>
        </p:nvSpPr>
        <p:spPr>
          <a:xfrm>
            <a:off x="5446841" y="3474776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en-US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Blogpost zur besseren Auffindbarkeit der Website: „Die besten Black-Friday-Deals für Live-Events 2025“.</a:t>
            </a:r>
            <a:endParaRPr lang="de-DE" sz="900" b="0" i="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501ADF13-50BC-02FA-263C-9AA9A8BCA718}"/>
              </a:ext>
            </a:extLst>
          </p:cNvPr>
          <p:cNvSpPr txBox="1"/>
          <p:nvPr/>
        </p:nvSpPr>
        <p:spPr>
          <a:xfrm>
            <a:off x="5446841" y="3873507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Feedback sammeln mit Social-Media-Story: „Welcher Deal hat dir am besten gefallen?“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1A05299A-996C-31BC-067D-B4DD38458830}"/>
              </a:ext>
            </a:extLst>
          </p:cNvPr>
          <p:cNvSpPr txBox="1"/>
          <p:nvPr/>
        </p:nvSpPr>
        <p:spPr>
          <a:xfrm>
            <a:off x="5446841" y="4272239"/>
            <a:ext cx="3512093" cy="455670"/>
          </a:xfrm>
          <a:prstGeom prst="rect">
            <a:avLst/>
          </a:prstGeom>
          <a:noFill/>
        </p:spPr>
        <p:txBody>
          <a:bodyPr wrap="square" numCol="1" rtlCol="0" anchor="ctr" anchorCtr="0">
            <a:noAutofit/>
          </a:bodyPr>
          <a:lstStyle/>
          <a:p>
            <a:pPr marR="0" lvl="0" algn="l" rtl="0">
              <a:lnSpc>
                <a:spcPts val="1200"/>
              </a:lnSpc>
              <a:spcBef>
                <a:spcPts val="0"/>
              </a:spcBef>
              <a:spcAft>
                <a:spcPts val="600"/>
              </a:spcAft>
              <a:buClr>
                <a:srgbClr val="7F7F7F"/>
              </a:buClr>
              <a:buSzPts val="900"/>
            </a:pPr>
            <a:r>
              <a:rPr lang="de-DE" sz="900" b="0" i="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IBM Plex Serif"/>
                <a:cs typeface="IBM Plex Serif"/>
                <a:sym typeface="IBM Plex Serif"/>
              </a:rPr>
              <a:t>Analyse der Käuferstruktur für zukünftige Kampagnen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CheckBox1" r:id="rId1" imgW="181080" imgH="181080"/>
        </mc:Choice>
        <mc:Fallback>
          <p:control name="CheckBox1" r:id="rId1" imgW="181080" imgH="181080">
            <p:pic>
              <p:nvPicPr>
                <p:cNvPr id="11" name="CheckBox1">
                  <a:extLst>
                    <a:ext uri="{FF2B5EF4-FFF2-40B4-BE49-F238E27FC236}">
                      <a16:creationId xmlns:a16="http://schemas.microsoft.com/office/drawing/2014/main" id="{FD8F4805-8F44-F113-725B-48E4D3F90DC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5243513" y="420688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2" r:id="rId2" imgW="181080" imgH="181080"/>
        </mc:Choice>
        <mc:Fallback>
          <p:control name="CheckBox2" r:id="rId2" imgW="181080" imgH="181080">
            <p:pic>
              <p:nvPicPr>
                <p:cNvPr id="17" name="CheckBox2">
                  <a:extLst>
                    <a:ext uri="{FF2B5EF4-FFF2-40B4-BE49-F238E27FC236}">
                      <a16:creationId xmlns:a16="http://schemas.microsoft.com/office/drawing/2014/main" id="{CE6B0560-D44A-E9E9-1A74-1619074AE4B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243513" y="81941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3" r:id="rId3" imgW="181080" imgH="181080"/>
        </mc:Choice>
        <mc:Fallback>
          <p:control name="CheckBox3" r:id="rId3" imgW="181080" imgH="181080">
            <p:pic>
              <p:nvPicPr>
                <p:cNvPr id="20" name="CheckBox3">
                  <a:extLst>
                    <a:ext uri="{FF2B5EF4-FFF2-40B4-BE49-F238E27FC236}">
                      <a16:creationId xmlns:a16="http://schemas.microsoft.com/office/drawing/2014/main" id="{A1F7BBFA-8885-82A2-4F44-B6A95678C9E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243513" y="1218150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4" r:id="rId4" imgW="181080" imgH="181080"/>
        </mc:Choice>
        <mc:Fallback>
          <p:control name="CheckBox4" r:id="rId4" imgW="181080" imgH="181080">
            <p:pic>
              <p:nvPicPr>
                <p:cNvPr id="22" name="CheckBox4">
                  <a:extLst>
                    <a:ext uri="{FF2B5EF4-FFF2-40B4-BE49-F238E27FC236}">
                      <a16:creationId xmlns:a16="http://schemas.microsoft.com/office/drawing/2014/main" id="{480EFBFE-9F0F-6F88-51A4-C40B71F7205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5243513" y="1616881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5" r:id="rId5" imgW="181080" imgH="181080"/>
        </mc:Choice>
        <mc:Fallback>
          <p:control name="CheckBox5" r:id="rId5" imgW="181080" imgH="181080">
            <p:pic>
              <p:nvPicPr>
                <p:cNvPr id="24" name="CheckBox5">
                  <a:extLst>
                    <a:ext uri="{FF2B5EF4-FFF2-40B4-BE49-F238E27FC236}">
                      <a16:creationId xmlns:a16="http://schemas.microsoft.com/office/drawing/2014/main" id="{68730349-52D1-9B19-B410-13A131E4E0E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5243513" y="2015612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6" r:id="rId6" imgW="181080" imgH="181080"/>
        </mc:Choice>
        <mc:Fallback>
          <p:control name="CheckBox6" r:id="rId6" imgW="181080" imgH="181080">
            <p:pic>
              <p:nvPicPr>
                <p:cNvPr id="26" name="CheckBox6">
                  <a:extLst>
                    <a:ext uri="{FF2B5EF4-FFF2-40B4-BE49-F238E27FC236}">
                      <a16:creationId xmlns:a16="http://schemas.microsoft.com/office/drawing/2014/main" id="{7486FC26-3AA2-8071-4705-76ED7DE4C90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243513" y="2414343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7" r:id="rId7" imgW="181080" imgH="181080"/>
        </mc:Choice>
        <mc:Fallback>
          <p:control name="CheckBox7" r:id="rId7" imgW="181080" imgH="181080">
            <p:pic>
              <p:nvPicPr>
                <p:cNvPr id="28" name="CheckBox7">
                  <a:extLst>
                    <a:ext uri="{FF2B5EF4-FFF2-40B4-BE49-F238E27FC236}">
                      <a16:creationId xmlns:a16="http://schemas.microsoft.com/office/drawing/2014/main" id="{3100920B-025B-734F-63A6-00521BFBF3B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5243513" y="2813074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8" r:id="rId8" imgW="181080" imgH="181080"/>
        </mc:Choice>
        <mc:Fallback>
          <p:control name="CheckBox8" r:id="rId8" imgW="181080" imgH="181080">
            <p:pic>
              <p:nvPicPr>
                <p:cNvPr id="30" name="CheckBox8">
                  <a:extLst>
                    <a:ext uri="{FF2B5EF4-FFF2-40B4-BE49-F238E27FC236}">
                      <a16:creationId xmlns:a16="http://schemas.microsoft.com/office/drawing/2014/main" id="{8280387B-EDB4-6B3D-7623-4080E3760D9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5243513" y="3211805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9" r:id="rId9" imgW="181080" imgH="181080"/>
        </mc:Choice>
        <mc:Fallback>
          <p:control name="CheckBox9" r:id="rId9" imgW="181080" imgH="181080">
            <p:pic>
              <p:nvPicPr>
                <p:cNvPr id="32" name="CheckBox9">
                  <a:extLst>
                    <a:ext uri="{FF2B5EF4-FFF2-40B4-BE49-F238E27FC236}">
                      <a16:creationId xmlns:a16="http://schemas.microsoft.com/office/drawing/2014/main" id="{53A851A1-0B16-BFC9-84C4-40BF2FD64FA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243513" y="3610536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0" r:id="rId10" imgW="181080" imgH="181080"/>
        </mc:Choice>
        <mc:Fallback>
          <p:control name="CheckBox10" r:id="rId10" imgW="181080" imgH="181080">
            <p:pic>
              <p:nvPicPr>
                <p:cNvPr id="34" name="CheckBox10">
                  <a:extLst>
                    <a:ext uri="{FF2B5EF4-FFF2-40B4-BE49-F238E27FC236}">
                      <a16:creationId xmlns:a16="http://schemas.microsoft.com/office/drawing/2014/main" id="{48021053-0308-78A1-DF92-3FC73C5D51A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5243513" y="4009267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CheckBox11" r:id="rId11" imgW="181080" imgH="181080"/>
        </mc:Choice>
        <mc:Fallback>
          <p:control name="CheckBox11" r:id="rId11" imgW="181080" imgH="181080">
            <p:pic>
              <p:nvPicPr>
                <p:cNvPr id="36" name="CheckBox11">
                  <a:extLst>
                    <a:ext uri="{FF2B5EF4-FFF2-40B4-BE49-F238E27FC236}">
                      <a16:creationId xmlns:a16="http://schemas.microsoft.com/office/drawing/2014/main" id="{3C464F1F-54A0-D8D7-FBF9-603E8A96C350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5243513" y="4407999"/>
                  <a:ext cx="184150" cy="18415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0996202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Background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2343874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sp>
        <p:nvSpPr>
          <p:cNvPr id="194" name="Seitenanzahl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8856" y="4634594"/>
            <a:ext cx="418734" cy="253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d" sz="1200" i="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rPr>
              <a:t>16</a:t>
            </a:fld>
            <a:endParaRPr sz="3600" i="0" dirty="0">
              <a:solidFill>
                <a:schemeClr val="lt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pic>
        <p:nvPicPr>
          <p:cNvPr id="177" name="Image"/>
          <p:cNvPicPr preferRelativeResize="0"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/>
          <a:srcRect l="28312" t="5317" r="22733" b="7013"/>
          <a:stretch/>
        </p:blipFill>
        <p:spPr>
          <a:xfrm>
            <a:off x="629841" y="519113"/>
            <a:ext cx="3438540" cy="4105275"/>
          </a:xfrm>
          <a:custGeom>
            <a:avLst/>
            <a:gdLst/>
            <a:ahLst/>
            <a:cxnLst/>
            <a:rect l="l" t="t" r="r" b="b"/>
            <a:pathLst>
              <a:path w="4048598" h="4771231" extrusionOk="0">
                <a:moveTo>
                  <a:pt x="0" y="0"/>
                </a:moveTo>
                <a:lnTo>
                  <a:pt x="4048598" y="0"/>
                </a:lnTo>
                <a:lnTo>
                  <a:pt x="4048598" y="4771231"/>
                </a:lnTo>
                <a:lnTo>
                  <a:pt x="0" y="4771231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78" name="Headline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506266" y="685100"/>
            <a:ext cx="5105536" cy="958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rgbClr val="262626"/>
                </a:solidFill>
                <a:latin typeface="+mj-lt"/>
                <a:ea typeface="IBM Plex Serif"/>
                <a:cs typeface="IBM Plex Serif"/>
                <a:sym typeface="IBM Plex Serif"/>
              </a:rPr>
              <a:t>Das Wissen zu dieser</a:t>
            </a: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rgbClr val="262626"/>
                </a:solidFill>
                <a:latin typeface="+mj-lt"/>
                <a:ea typeface="IBM Plex Serif"/>
                <a:cs typeface="IBM Plex Serif"/>
                <a:sym typeface="IBM Plex Serif"/>
              </a:rPr>
              <a:t>Arbeitsvorlage</a:t>
            </a:r>
            <a:endParaRPr sz="2700" dirty="0">
              <a:solidFill>
                <a:srgbClr val="262626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grpSp>
        <p:nvGrpSpPr>
          <p:cNvPr id="179" name="CTA"/>
          <p:cNvGrpSpPr>
            <a:grpSpLocks noGrp="1" noUngrp="1" noRot="1" noMove="1" noResize="1"/>
          </p:cNvGrpSpPr>
          <p:nvPr/>
        </p:nvGrpSpPr>
        <p:grpSpPr>
          <a:xfrm>
            <a:off x="4518423" y="1682932"/>
            <a:ext cx="3261598" cy="1078001"/>
            <a:chOff x="4093432" y="970594"/>
            <a:chExt cx="4348797" cy="1437335"/>
          </a:xfrm>
        </p:grpSpPr>
        <p:sp>
          <p:nvSpPr>
            <p:cNvPr id="180" name="Google Shape;180;p32">
              <a:hlinkClick r:id="rId4"/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201042" y="2072380"/>
              <a:ext cx="1421283" cy="335549"/>
            </a:xfrm>
            <a:prstGeom prst="roundRect">
              <a:avLst>
                <a:gd name="adj" fmla="val 50000"/>
              </a:avLst>
            </a:prstGeom>
            <a:noFill/>
            <a:ln w="12700" cap="flat" cmpd="sng">
              <a:solidFill>
                <a:srgbClr val="3F3F3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900"/>
                <a:buFont typeface="IBM Plex Serif"/>
                <a:buNone/>
              </a:pPr>
              <a:r>
                <a:rPr lang="de-DE" sz="900" dirty="0">
                  <a:solidFill>
                    <a:srgbClr val="7F7F7F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Zum Download</a:t>
              </a:r>
              <a:endParaRPr sz="1400" dirty="0">
                <a:solidFill>
                  <a:schemeClr val="dk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grpSp>
          <p:nvGrpSpPr>
            <p:cNvPr id="181" name="Google Shape;181;p32"/>
            <p:cNvGrpSpPr>
              <a:grpSpLocks noGrp="1" noUngrp="1" noRot="1" noMove="1" noResize="1"/>
            </p:cNvGrpSpPr>
            <p:nvPr/>
          </p:nvGrpSpPr>
          <p:grpSpPr>
            <a:xfrm>
              <a:off x="4093432" y="970594"/>
              <a:ext cx="4348797" cy="962669"/>
              <a:chOff x="695324" y="3056713"/>
              <a:chExt cx="4348797" cy="962669"/>
            </a:xfrm>
          </p:grpSpPr>
          <p:sp>
            <p:nvSpPr>
              <p:cNvPr id="182" name="Google Shape;182;p32"/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95324" y="3373092"/>
                <a:ext cx="4348797" cy="64629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75" tIns="34275" rIns="68575" bIns="34275" anchor="t" anchorCtr="0">
                <a:spAutoFit/>
              </a:bodyPr>
              <a:lstStyle/>
              <a:p>
                <a:pPr marL="0" marR="0" lvl="0" indent="0" algn="l" rtl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7F7F7F"/>
                  </a:buClr>
                  <a:buSzPts val="900"/>
                  <a:buFont typeface="IBM Plex Serif"/>
                  <a:buNone/>
                </a:pPr>
                <a:r>
                  <a:rPr lang="de-DE" sz="900" b="0" i="0" dirty="0">
                    <a:solidFill>
                      <a:srgbClr val="7F7F7F"/>
                    </a:solidFill>
                    <a:latin typeface="+mj-lt"/>
                    <a:ea typeface="IBM Plex Serif"/>
                    <a:cs typeface="IBM Plex Serif"/>
                    <a:sym typeface="IBM Plex Serif"/>
                  </a:rPr>
                  <a:t>Wissen und Tipps, um Dein Event bekannter zu machen und Deinen Ticketshop zu bewerben</a:t>
                </a:r>
                <a:endParaRPr lang="en-US" sz="900" dirty="0">
                  <a:solidFill>
                    <a:srgbClr val="7F7F7F"/>
                  </a:solidFill>
                  <a:latin typeface="+mj-lt"/>
                  <a:ea typeface="IBM Plex Serif"/>
                  <a:cs typeface="IBM Plex Serif"/>
                  <a:sym typeface="IBM Plex Serif"/>
                </a:endParaRPr>
              </a:p>
            </p:txBody>
          </p:sp>
          <p:sp>
            <p:nvSpPr>
              <p:cNvPr id="183" name="Google Shape;183;p32"/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95325" y="3056713"/>
                <a:ext cx="3660106" cy="43084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75" tIns="34275" rIns="68575" bIns="34275" anchor="t" anchorCtr="0">
                <a:spAutoFit/>
              </a:bodyPr>
              <a:lstStyle/>
              <a:p>
                <a:pPr marL="0" marR="0" lvl="0" indent="0" algn="l" rtl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3F3F3F"/>
                  </a:buClr>
                  <a:buSzPts val="1100"/>
                  <a:buFont typeface="IBM Plex Serif"/>
                  <a:buNone/>
                </a:pPr>
                <a:r>
                  <a:rPr lang="de-DE" sz="1100" b="1" dirty="0">
                    <a:solidFill>
                      <a:srgbClr val="3F3F3F"/>
                    </a:solidFill>
                    <a:latin typeface="+mj-lt"/>
                    <a:ea typeface="IBM Plex Serif"/>
                    <a:cs typeface="IBM Plex Serif"/>
                    <a:sym typeface="IBM Plex Serif"/>
                  </a:rPr>
                  <a:t>Marketingleitfaden</a:t>
                </a:r>
                <a:endParaRPr sz="1400" dirty="0">
                  <a:solidFill>
                    <a:schemeClr val="dk1"/>
                  </a:solidFill>
                  <a:latin typeface="+mj-lt"/>
                  <a:ea typeface="IBM Plex Serif"/>
                  <a:cs typeface="IBM Plex Serif"/>
                  <a:sym typeface="IBM Plex Serif"/>
                </a:endParaRPr>
              </a:p>
            </p:txBody>
          </p:sp>
        </p:grpSp>
      </p:grpSp>
      <p:grpSp>
        <p:nvGrpSpPr>
          <p:cNvPr id="184" name="Bulletpoints"/>
          <p:cNvGrpSpPr>
            <a:grpSpLocks noGrp="1" noUngrp="1" noRot="1" noMove="1" noResize="1"/>
          </p:cNvGrpSpPr>
          <p:nvPr/>
        </p:nvGrpSpPr>
        <p:grpSpPr>
          <a:xfrm>
            <a:off x="4068382" y="3047908"/>
            <a:ext cx="3711639" cy="1370114"/>
            <a:chOff x="5424509" y="4063878"/>
            <a:chExt cx="4948852" cy="1826818"/>
          </a:xfrm>
        </p:grpSpPr>
        <p:sp>
          <p:nvSpPr>
            <p:cNvPr id="185" name="Google Shape;185;p32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5424509" y="4063878"/>
              <a:ext cx="4948852" cy="1826818"/>
            </a:xfrm>
            <a:prstGeom prst="roundRect">
              <a:avLst>
                <a:gd name="adj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rgbClr val="3F3F3F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190" name="Google Shape;190;p32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 flipH="1">
              <a:off x="6031584" y="4498443"/>
              <a:ext cx="974452" cy="97445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solidFill>
                  <a:schemeClr val="lt1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  <p:sp>
          <p:nvSpPr>
            <p:cNvPr id="192" name="Google Shape;192;p32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904278" y="4377143"/>
              <a:ext cx="3048265" cy="12002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171450" marR="0" lvl="0" indent="-17145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900"/>
                <a:buFont typeface="Wingdings" panose="05000000000000000000" pitchFamily="2" charset="2"/>
                <a:buChar char="§"/>
              </a:pPr>
              <a:r>
                <a:rPr lang="de-DE" sz="900" b="0" i="0" dirty="0">
                  <a:solidFill>
                    <a:srgbClr val="3F3F3F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Marketingtool-Leitfaden</a:t>
              </a:r>
              <a:endParaRPr lang="de-DE" sz="900" dirty="0">
                <a:solidFill>
                  <a:srgbClr val="3F3F3F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  <a:p>
              <a:pPr marL="171450" marR="0" lvl="0" indent="-17145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900"/>
                <a:buFont typeface="Wingdings" panose="05000000000000000000" pitchFamily="2" charset="2"/>
                <a:buChar char="§"/>
              </a:pPr>
              <a:r>
                <a:rPr lang="de-DE" sz="900" b="0" i="0" dirty="0">
                  <a:solidFill>
                    <a:srgbClr val="3F3F3F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6-Schritte-Anleitung für Deinen Ticketshop bei Google</a:t>
              </a:r>
            </a:p>
            <a:p>
              <a:pPr marL="171450" marR="0" lvl="0" indent="-17145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900"/>
                <a:buFont typeface="Wingdings" panose="05000000000000000000" pitchFamily="2" charset="2"/>
                <a:buChar char="§"/>
              </a:pPr>
              <a:r>
                <a:rPr lang="de-DE" sz="900" b="0" i="0" dirty="0">
                  <a:solidFill>
                    <a:srgbClr val="3F3F3F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Fallstudie Bezahlte Social </a:t>
              </a:r>
              <a:r>
                <a:rPr lang="de-DE" sz="900" dirty="0">
                  <a:solidFill>
                    <a:srgbClr val="3F3F3F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M</a:t>
              </a:r>
              <a:r>
                <a:rPr lang="de-DE" sz="900" b="0" i="0" dirty="0">
                  <a:solidFill>
                    <a:srgbClr val="3F3F3F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edia Ads</a:t>
              </a:r>
              <a:endParaRPr lang="en-US" sz="900" dirty="0">
                <a:solidFill>
                  <a:srgbClr val="3F3F3F"/>
                </a:solidFill>
                <a:latin typeface="+mj-lt"/>
                <a:ea typeface="IBM Plex Serif"/>
                <a:cs typeface="IBM Plex Serif"/>
                <a:sym typeface="IBM Plex Serif"/>
              </a:endParaRPr>
            </a:p>
          </p:txBody>
        </p:sp>
      </p:grpSp>
      <p:pic>
        <p:nvPicPr>
          <p:cNvPr id="3" name="Icon Badge">
            <a:extLst>
              <a:ext uri="{FF2B5EF4-FFF2-40B4-BE49-F238E27FC236}">
                <a16:creationId xmlns:a16="http://schemas.microsoft.com/office/drawing/2014/main" id="{36864393-6FC4-04BE-7621-8E4C525408A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602236" y="3533421"/>
            <a:ext cx="399088" cy="39908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8" name="Background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235081" y="0"/>
            <a:ext cx="4908919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IBM Plex Serif"/>
              <a:ea typeface="IBM Plex Serif"/>
              <a:cs typeface="IBM Plex Serif"/>
              <a:sym typeface="IBM Plex Serif"/>
            </a:endParaRPr>
          </a:p>
        </p:txBody>
      </p:sp>
      <p:pic>
        <p:nvPicPr>
          <p:cNvPr id="1296" name="Image"/>
          <p:cNvPicPr preferRelativeResize="0"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/>
          <a:srcRect l="255" t="18651" r="-255" b="1189"/>
          <a:stretch/>
        </p:blipFill>
        <p:spPr>
          <a:xfrm>
            <a:off x="467916" y="519113"/>
            <a:ext cx="4104084" cy="4105275"/>
          </a:xfrm>
          <a:prstGeom prst="roundRect">
            <a:avLst>
              <a:gd name="adj" fmla="val 4413"/>
            </a:avLst>
          </a:prstGeom>
          <a:noFill/>
          <a:ln>
            <a:noFill/>
          </a:ln>
        </p:spPr>
      </p:pic>
      <p:pic>
        <p:nvPicPr>
          <p:cNvPr id="5" name="Logo adsbe" descr="Ein Bild, das Schrift, Grafiken, Typografie, Logo enthält.&#10;&#10;Automatisch generierte Beschreibung">
            <a:extLst>
              <a:ext uri="{FF2B5EF4-FFF2-40B4-BE49-F238E27FC236}">
                <a16:creationId xmlns:a16="http://schemas.microsoft.com/office/drawing/2014/main" id="{EB574CC7-5D7A-37BB-8BB2-E71F9E8452E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997" y="4031430"/>
            <a:ext cx="1118062" cy="372688"/>
          </a:xfrm>
          <a:prstGeom prst="rect">
            <a:avLst/>
          </a:prstGeom>
        </p:spPr>
      </p:pic>
      <p:sp>
        <p:nvSpPr>
          <p:cNvPr id="1283" name="Headline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960620" y="922972"/>
            <a:ext cx="3611879" cy="900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de-DE" sz="2700" b="1" dirty="0">
                <a:solidFill>
                  <a:schemeClr val="tx1"/>
                </a:solidFill>
                <a:latin typeface="+mj-lt"/>
                <a:ea typeface="IBM Plex Serif"/>
                <a:cs typeface="IBM Plex Serif"/>
                <a:sym typeface="IBM Plex Serif"/>
              </a:rPr>
              <a:t>Hilfe bei Deiner Umsetzung gefällig?</a:t>
            </a:r>
            <a:endParaRPr sz="11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Teaser">
            <a:extLst>
              <a:ext uri="{FF2B5EF4-FFF2-40B4-BE49-F238E27FC236}">
                <a16:creationId xmlns:a16="http://schemas.microsoft.com/office/drawing/2014/main" id="{3B6D08A5-8253-34ED-D8F9-EEEC8896850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960620" y="1927969"/>
            <a:ext cx="3611879" cy="678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-DE" sz="1100" dirty="0">
                <a:solidFill>
                  <a:schemeClr val="tx1"/>
                </a:solidFill>
                <a:latin typeface="+mj-lt"/>
                <a:ea typeface="IBM Plex Serif"/>
                <a:cs typeface="IBM Plex Serif"/>
                <a:sym typeface="IBM Plex Serif"/>
              </a:rPr>
              <a:t>Als Deine Event Experten haben wir die passende Marketingagentur an der Hand. Mit egocentric Systems X adsbe holst Du das meiste aus Deinen Ticketverkäufen heraus.</a:t>
            </a:r>
            <a:endParaRPr lang="de-DE" sz="11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Button">
            <a:hlinkClick r:id="rId5"/>
            <a:extLst>
              <a:ext uri="{FF2B5EF4-FFF2-40B4-BE49-F238E27FC236}">
                <a16:creationId xmlns:a16="http://schemas.microsoft.com/office/drawing/2014/main" id="{B28946DA-1F38-0843-CE31-8F1082A8924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070842" y="2752916"/>
            <a:ext cx="1429018" cy="251662"/>
          </a:xfrm>
          <a:prstGeom prst="roundRect">
            <a:avLst>
              <a:gd name="adj" fmla="val 50000"/>
            </a:avLst>
          </a:prstGeom>
          <a:noFill/>
          <a:ln w="12700" cap="flat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900"/>
              <a:buFont typeface="IBM Plex Serif"/>
              <a:buNone/>
            </a:pPr>
            <a:r>
              <a:rPr lang="de-DE" sz="900" dirty="0">
                <a:solidFill>
                  <a:srgbClr val="7F7F7F"/>
                </a:solidFill>
                <a:latin typeface="+mj-lt"/>
                <a:ea typeface="IBM Plex Serif"/>
                <a:cs typeface="IBM Plex Serif"/>
                <a:sym typeface="IBM Plex Serif"/>
              </a:rPr>
              <a:t>Vertrieb kontaktieren</a:t>
            </a:r>
            <a:endParaRPr sz="1400" dirty="0">
              <a:solidFill>
                <a:schemeClr val="dk1"/>
              </a:solidFill>
              <a:latin typeface="+mj-lt"/>
              <a:ea typeface="IBM Plex Serif"/>
              <a:cs typeface="IBM Plex Serif"/>
              <a:sym typeface="IBM Plex Serif"/>
            </a:endParaRPr>
          </a:p>
        </p:txBody>
      </p:sp>
      <p:grpSp>
        <p:nvGrpSpPr>
          <p:cNvPr id="10" name="Kontaktdaten">
            <a:extLst>
              <a:ext uri="{FF2B5EF4-FFF2-40B4-BE49-F238E27FC236}">
                <a16:creationId xmlns:a16="http://schemas.microsoft.com/office/drawing/2014/main" id="{62490CC6-B2E7-A326-3A57-4DBE28718BDC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5070842" y="3913090"/>
            <a:ext cx="2890477" cy="609367"/>
            <a:chOff x="7143676" y="3901480"/>
            <a:chExt cx="2890477" cy="609367"/>
          </a:xfrm>
        </p:grpSpPr>
        <p:sp>
          <p:nvSpPr>
            <p:cNvPr id="1281" name="Google Shape;1281;p5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778859" y="3901480"/>
              <a:ext cx="2255294" cy="6093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de-DE" sz="900" b="1" dirty="0">
                  <a:solidFill>
                    <a:schemeClr val="tx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E. </a:t>
              </a:r>
              <a:r>
                <a:rPr lang="de-DE" sz="900" dirty="0">
                  <a:solidFill>
                    <a:schemeClr val="tx1"/>
                  </a:solidFill>
                  <a:latin typeface="+mj-lt"/>
                  <a:ea typeface="IBM Plex Serif"/>
                  <a:cs typeface="IBM Plex Serif"/>
                  <a:sym typeface="IBM Plex Serif"/>
                </a:rPr>
                <a:t>info@egocentric-systems</a:t>
              </a:r>
            </a:p>
            <a:p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de-DE" sz="900" b="1" dirty="0">
                  <a:solidFill>
                    <a:schemeClr val="tx1"/>
                  </a:solidFill>
                  <a:latin typeface="+mj-lt"/>
                  <a:sym typeface="IBM Plex Serif"/>
                </a:rPr>
                <a:t>A. </a:t>
              </a:r>
              <a:r>
                <a:rPr lang="de-DE" sz="900" dirty="0">
                  <a:solidFill>
                    <a:schemeClr val="tx1"/>
                  </a:solidFill>
                  <a:latin typeface="+mj-lt"/>
                  <a:sym typeface="IBM Plex Serif"/>
                </a:rPr>
                <a:t>Herweghstraße 4, 01157 Dresden</a:t>
              </a:r>
            </a:p>
            <a:p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de-DE" sz="900" dirty="0">
                  <a:solidFill>
                    <a:schemeClr val="tx1"/>
                  </a:solidFill>
                  <a:latin typeface="+mj-lt"/>
                  <a:sym typeface="IBM Plex Serif"/>
                </a:rPr>
                <a:t>www.egocentric-systems.de</a:t>
              </a:r>
              <a:endParaRPr sz="800" dirty="0">
                <a:solidFill>
                  <a:schemeClr val="tx1"/>
                </a:solidFill>
                <a:latin typeface="+mj-lt"/>
              </a:endParaRPr>
            </a:p>
          </p:txBody>
        </p:sp>
        <p:grpSp>
          <p:nvGrpSpPr>
            <p:cNvPr id="9" name="Gruppieren 8">
              <a:extLst>
                <a:ext uri="{FF2B5EF4-FFF2-40B4-BE49-F238E27FC236}">
                  <a16:creationId xmlns:a16="http://schemas.microsoft.com/office/drawing/2014/main" id="{49C4F73D-778D-7229-C744-6DC88107E339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7143676" y="3918470"/>
              <a:ext cx="529735" cy="503243"/>
              <a:chOff x="7143676" y="3918470"/>
              <a:chExt cx="529735" cy="503243"/>
            </a:xfrm>
          </p:grpSpPr>
          <p:sp>
            <p:nvSpPr>
              <p:cNvPr id="1284" name="Google Shape;1284;p54"/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7143676" y="3918470"/>
                <a:ext cx="529735" cy="503243"/>
              </a:xfrm>
              <a:prstGeom prst="roundRect">
                <a:avLst>
                  <a:gd name="adj" fmla="val 0"/>
                </a:avLst>
              </a:prstGeom>
              <a:solidFill>
                <a:schemeClr val="bg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chemeClr val="dk1"/>
                  </a:solidFill>
                  <a:latin typeface="IBM Plex Serif"/>
                  <a:ea typeface="IBM Plex Serif"/>
                  <a:cs typeface="IBM Plex Serif"/>
                  <a:sym typeface="IBM Plex Serif"/>
                </a:endParaRPr>
              </a:p>
            </p:txBody>
          </p:sp>
          <p:pic>
            <p:nvPicPr>
              <p:cNvPr id="8" name="Grafik 7">
                <a:extLst>
                  <a:ext uri="{FF2B5EF4-FFF2-40B4-BE49-F238E27FC236}">
                    <a16:creationId xmlns:a16="http://schemas.microsoft.com/office/drawing/2014/main" id="{757C29BF-502B-033F-319F-C6C25291466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277381" y="4038206"/>
                <a:ext cx="263770" cy="263770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Benutzerdefiniert 1">
      <a:dk1>
        <a:srgbClr val="000000"/>
      </a:dk1>
      <a:lt1>
        <a:srgbClr val="FFFFFF"/>
      </a:lt1>
      <a:dk2>
        <a:srgbClr val="475B63"/>
      </a:dk2>
      <a:lt2>
        <a:srgbClr val="E7E9EE"/>
      </a:lt2>
      <a:accent1>
        <a:srgbClr val="475B63"/>
      </a:accent1>
      <a:accent2>
        <a:srgbClr val="ECFB10"/>
      </a:accent2>
      <a:accent3>
        <a:srgbClr val="C8D8E4"/>
      </a:accent3>
      <a:accent4>
        <a:srgbClr val="FC694C"/>
      </a:accent4>
      <a:accent5>
        <a:srgbClr val="16E7CF"/>
      </a:accent5>
      <a:accent6>
        <a:srgbClr val="D5E319"/>
      </a:accent6>
      <a:hlink>
        <a:srgbClr val="475B63"/>
      </a:hlink>
      <a:folHlink>
        <a:srgbClr val="5E7882"/>
      </a:folHlink>
    </a:clrScheme>
    <a:fontScheme name="Office 2013 –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6C6475D30348F41AC78D583EA5B3CCA" ma:contentTypeVersion="18" ma:contentTypeDescription="Ein neues Dokument erstellen." ma:contentTypeScope="" ma:versionID="fbae74003a7699e5e800d188c662e351">
  <xsd:schema xmlns:xsd="http://www.w3.org/2001/XMLSchema" xmlns:xs="http://www.w3.org/2001/XMLSchema" xmlns:p="http://schemas.microsoft.com/office/2006/metadata/properties" xmlns:ns2="a42a33f4-d3e1-4706-9d72-82fe1be56b04" xmlns:ns3="2498a0d4-04c1-4491-80d8-d7866f151567" targetNamespace="http://schemas.microsoft.com/office/2006/metadata/properties" ma:root="true" ma:fieldsID="98446b6407d86b082e25fe2afdf51cb5" ns2:_="" ns3:_="">
    <xsd:import namespace="a42a33f4-d3e1-4706-9d72-82fe1be56b04"/>
    <xsd:import namespace="2498a0d4-04c1-4491-80d8-d7866f15156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2a33f4-d3e1-4706-9d72-82fe1be56b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Bildmarkierungen" ma:readOnly="false" ma:fieldId="{5cf76f15-5ced-4ddc-b409-7134ff3c332f}" ma:taxonomyMulti="true" ma:sspId="4dedbdd1-554f-4911-8889-a68ccac3b51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98a0d4-04c1-4491-80d8-d7866f151567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fc46f0e-473a-4f16-9342-07708e902ab9}" ma:internalName="TaxCatchAll" ma:showField="CatchAllData" ma:web="2498a0d4-04c1-4491-80d8-d7866f15156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42a33f4-d3e1-4706-9d72-82fe1be56b04">
      <Terms xmlns="http://schemas.microsoft.com/office/infopath/2007/PartnerControls"/>
    </lcf76f155ced4ddcb4097134ff3c332f>
    <TaxCatchAll xmlns="2498a0d4-04c1-4491-80d8-d7866f15156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7F02252-4AC1-44E2-A66F-13E4FB4EFC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2a33f4-d3e1-4706-9d72-82fe1be56b04"/>
    <ds:schemaRef ds:uri="2498a0d4-04c1-4491-80d8-d7866f1515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22ADC2-16E4-4826-96FF-2457B9672EF9}">
  <ds:schemaRefs>
    <ds:schemaRef ds:uri="http://purl.org/dc/dcmitype/"/>
    <ds:schemaRef ds:uri="http://schemas.microsoft.com/office/2006/metadata/properties"/>
    <ds:schemaRef ds:uri="http://schemas.microsoft.com/office/infopath/2007/PartnerControls"/>
    <ds:schemaRef ds:uri="2498a0d4-04c1-4491-80d8-d7866f151567"/>
    <ds:schemaRef ds:uri="http://purl.org/dc/elements/1.1/"/>
    <ds:schemaRef ds:uri="http://www.w3.org/XML/1998/namespace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a42a33f4-d3e1-4706-9d72-82fe1be56b04"/>
  </ds:schemaRefs>
</ds:datastoreItem>
</file>

<file path=customXml/itemProps3.xml><?xml version="1.0" encoding="utf-8"?>
<ds:datastoreItem xmlns:ds="http://schemas.openxmlformats.org/officeDocument/2006/customXml" ds:itemID="{A780CAA2-E7F4-4532-9BA8-2C4F6245AEF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1696</Words>
  <Application>Microsoft Office PowerPoint</Application>
  <PresentationFormat>Bildschirmpräsentation (16:9)</PresentationFormat>
  <Paragraphs>247</Paragraphs>
  <Slides>17</Slides>
  <Notes>17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17</vt:i4>
      </vt:variant>
    </vt:vector>
  </HeadingPairs>
  <TitlesOfParts>
    <vt:vector size="24" baseType="lpstr">
      <vt:lpstr>IBM Plex Serif</vt:lpstr>
      <vt:lpstr>Wingdings</vt:lpstr>
      <vt:lpstr>Calibri Light</vt:lpstr>
      <vt:lpstr>Arial</vt:lpstr>
      <vt:lpstr>Poppins</vt:lpstr>
      <vt:lpstr>Simple Light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modified xsi:type="dcterms:W3CDTF">2025-02-12T16:47:10Z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0x01010046C6475D30348F41AC78D583EA5B3CCA</vt:lpwstr>
  </property>
</Properties>
</file>